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308" r:id="rId3"/>
    <p:sldId id="316" r:id="rId4"/>
    <p:sldId id="320" r:id="rId5"/>
    <p:sldId id="322" r:id="rId6"/>
    <p:sldId id="323" r:id="rId7"/>
    <p:sldId id="325" r:id="rId8"/>
    <p:sldId id="327" r:id="rId9"/>
    <p:sldId id="328" r:id="rId10"/>
    <p:sldId id="330" r:id="rId11"/>
    <p:sldId id="372" r:id="rId12"/>
    <p:sldId id="326" r:id="rId13"/>
    <p:sldId id="329" r:id="rId14"/>
    <p:sldId id="370" r:id="rId15"/>
    <p:sldId id="371" r:id="rId16"/>
    <p:sldId id="341" r:id="rId17"/>
    <p:sldId id="335" r:id="rId18"/>
    <p:sldId id="336" r:id="rId19"/>
    <p:sldId id="337" r:id="rId20"/>
    <p:sldId id="338" r:id="rId21"/>
    <p:sldId id="339" r:id="rId22"/>
    <p:sldId id="340" r:id="rId23"/>
    <p:sldId id="352" r:id="rId24"/>
    <p:sldId id="342" r:id="rId25"/>
    <p:sldId id="343" r:id="rId26"/>
    <p:sldId id="353" r:id="rId27"/>
    <p:sldId id="350" r:id="rId28"/>
    <p:sldId id="345" r:id="rId29"/>
    <p:sldId id="346" r:id="rId30"/>
    <p:sldId id="347" r:id="rId31"/>
    <p:sldId id="348" r:id="rId32"/>
    <p:sldId id="349" r:id="rId33"/>
    <p:sldId id="351" r:id="rId34"/>
    <p:sldId id="354" r:id="rId35"/>
    <p:sldId id="355" r:id="rId36"/>
    <p:sldId id="356" r:id="rId37"/>
    <p:sldId id="358" r:id="rId38"/>
    <p:sldId id="359" r:id="rId39"/>
    <p:sldId id="360" r:id="rId40"/>
    <p:sldId id="361" r:id="rId41"/>
    <p:sldId id="357" r:id="rId42"/>
    <p:sldId id="374" r:id="rId43"/>
    <p:sldId id="362" r:id="rId44"/>
    <p:sldId id="363" r:id="rId45"/>
    <p:sldId id="364" r:id="rId46"/>
    <p:sldId id="365" r:id="rId47"/>
    <p:sldId id="366" r:id="rId48"/>
    <p:sldId id="369" r:id="rId49"/>
    <p:sldId id="259" r:id="rId50"/>
    <p:sldId id="375" r:id="rId5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4990A2"/>
    <a:srgbClr val="397F59"/>
    <a:srgbClr val="AE5E48"/>
    <a:srgbClr val="2A39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88808" autoAdjust="0"/>
  </p:normalViewPr>
  <p:slideViewPr>
    <p:cSldViewPr snapToObjects="1">
      <p:cViewPr>
        <p:scale>
          <a:sx n="110" d="100"/>
          <a:sy n="110" d="100"/>
        </p:scale>
        <p:origin x="-2392" y="-1304"/>
      </p:cViewPr>
      <p:guideLst>
        <p:guide orient="horz" pos="1907"/>
        <p:guide pos="23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57433F-8B2B-9241-8402-22FE87E10A17}" type="datetimeFigureOut">
              <a:rPr lang="en-US" smtClean="0"/>
              <a:t>5/28/14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CAFDCD-7D53-4B43-8E72-CB4A4CCA2027}" type="slidenum">
              <a:rPr lang="en-US" smtClean="0"/>
              <a:t>‹#›</a:t>
            </a:fld>
            <a:endParaRPr lang="en-US"/>
          </a:p>
        </p:txBody>
      </p:sp>
    </p:spTree>
    <p:extLst>
      <p:ext uri="{BB962C8B-B14F-4D97-AF65-F5344CB8AC3E}">
        <p14:creationId xmlns:p14="http://schemas.microsoft.com/office/powerpoint/2010/main" val="445782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AFDCD-7D53-4B43-8E72-CB4A4CCA2027}" type="slidenum">
              <a:rPr lang="en-US" smtClean="0"/>
              <a:t>12</a:t>
            </a:fld>
            <a:endParaRPr lang="en-US"/>
          </a:p>
        </p:txBody>
      </p:sp>
    </p:spTree>
    <p:extLst>
      <p:ext uri="{BB962C8B-B14F-4D97-AF65-F5344CB8AC3E}">
        <p14:creationId xmlns:p14="http://schemas.microsoft.com/office/powerpoint/2010/main" val="2841221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AFDCD-7D53-4B43-8E72-CB4A4CCA2027}" type="slidenum">
              <a:rPr lang="en-US" smtClean="0"/>
              <a:t>42</a:t>
            </a:fld>
            <a:endParaRPr lang="en-US"/>
          </a:p>
        </p:txBody>
      </p:sp>
    </p:spTree>
    <p:extLst>
      <p:ext uri="{BB962C8B-B14F-4D97-AF65-F5344CB8AC3E}">
        <p14:creationId xmlns:p14="http://schemas.microsoft.com/office/powerpoint/2010/main" val="2841221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CAFDCD-7D53-4B43-8E72-CB4A4CCA2027}" type="slidenum">
              <a:rPr lang="en-US" smtClean="0"/>
              <a:t>49</a:t>
            </a:fld>
            <a:endParaRPr lang="en-US"/>
          </a:p>
        </p:txBody>
      </p:sp>
    </p:spTree>
    <p:extLst>
      <p:ext uri="{BB962C8B-B14F-4D97-AF65-F5344CB8AC3E}">
        <p14:creationId xmlns:p14="http://schemas.microsoft.com/office/powerpoint/2010/main" val="2841221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CAD6838-99DA-5343-990D-8E79E56FA7F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382668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rang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pic>
        <p:nvPicPr>
          <p:cNvPr id="6" name="Picture 5" descr="PowerPoint Slide Backgrounds-0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00" y="-114300"/>
            <a:ext cx="9448800" cy="6019800"/>
          </a:xfrm>
          <a:prstGeom prst="rect">
            <a:avLst/>
          </a:prstGeom>
        </p:spPr>
      </p:pic>
      <p:sp>
        <p:nvSpPr>
          <p:cNvPr id="7"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60873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pic>
        <p:nvPicPr>
          <p:cNvPr id="6" name="Picture 5" descr="PowerPoint Slide Backgrounds-04.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0" y="-114300"/>
            <a:ext cx="9372600" cy="5943600"/>
          </a:xfrm>
          <a:prstGeom prst="rect">
            <a:avLst/>
          </a:prstGeom>
        </p:spPr>
      </p:pic>
      <p:sp>
        <p:nvSpPr>
          <p:cNvPr id="7"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00858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rquois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pic>
        <p:nvPicPr>
          <p:cNvPr id="6" name="Picture 5" descr="PowerPoint Slide Backgrounds-05.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2400" y="-114300"/>
            <a:ext cx="9601200" cy="6019800"/>
          </a:xfrm>
          <a:prstGeom prst="rect">
            <a:avLst/>
          </a:prstGeom>
        </p:spPr>
      </p:pic>
      <p:sp>
        <p:nvSpPr>
          <p:cNvPr id="7"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743462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sp>
        <p:nvSpPr>
          <p:cNvPr id="6"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263792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D6838-99DA-5343-990D-8E79E56FA7F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2458162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D6838-99DA-5343-990D-8E79E56FA7F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2405281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AD6838-99DA-5343-990D-8E79E56FA7F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990557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CAD6838-99DA-5343-990D-8E79E56FA7F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3145876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CAD6838-99DA-5343-990D-8E79E56FA7F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102241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AD6838-99DA-5343-990D-8E79E56FA7F3}" type="datetimeFigureOut">
              <a:rPr lang="en-US" smtClean="0"/>
              <a:t>5/28/14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3685891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AD6838-99DA-5343-990D-8E79E56FA7F3}" type="datetimeFigureOut">
              <a:rPr lang="en-US" smtClean="0"/>
              <a:t>5/28/14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1144338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2"/>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279262"/>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CAD6838-99DA-5343-990D-8E79E56FA7F3}" type="datetimeFigureOut">
              <a:rPr lang="en-US" smtClean="0"/>
              <a:t>5/28/14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2439379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222535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AD6838-99DA-5343-990D-8E79E56FA7F3}" type="datetimeFigureOut">
              <a:rPr lang="en-US" smtClean="0"/>
              <a:t>5/28/14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487B71-981A-204E-8C75-522006C7E3FE}" type="slidenum">
              <a:rPr lang="en-US" smtClean="0"/>
              <a:t>‹#›</a:t>
            </a:fld>
            <a:endParaRPr lang="en-US"/>
          </a:p>
        </p:txBody>
      </p:sp>
    </p:spTree>
    <p:extLst>
      <p:ext uri="{BB962C8B-B14F-4D97-AF65-F5344CB8AC3E}">
        <p14:creationId xmlns:p14="http://schemas.microsoft.com/office/powerpoint/2010/main" val="1801370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e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pic>
        <p:nvPicPr>
          <p:cNvPr id="6" name="Picture 5" descr="PowerPoint Slide Backgrounds-0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8600" y="-114300"/>
            <a:ext cx="9525000" cy="6019800"/>
          </a:xfrm>
          <a:prstGeom prst="rect">
            <a:avLst/>
          </a:prstGeom>
        </p:spPr>
      </p:pic>
      <p:sp>
        <p:nvSpPr>
          <p:cNvPr id="9"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63464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v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CAD6838-99DA-5343-990D-8E79E56FA7F3}" type="datetimeFigureOut">
              <a:rPr lang="en-US" smtClean="0"/>
              <a:t>5/28/14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487B71-981A-204E-8C75-522006C7E3FE}" type="slidenum">
              <a:rPr lang="en-US" smtClean="0"/>
              <a:t>‹#›</a:t>
            </a:fld>
            <a:endParaRPr lang="en-US"/>
          </a:p>
        </p:txBody>
      </p:sp>
      <p:pic>
        <p:nvPicPr>
          <p:cNvPr id="6" name="Picture 5" descr="PowerPoint Slide Backgrounds-0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00" y="-114300"/>
            <a:ext cx="9677400" cy="6019800"/>
          </a:xfrm>
          <a:prstGeom prst="rect">
            <a:avLst/>
          </a:prstGeom>
        </p:spPr>
      </p:pic>
      <p:sp>
        <p:nvSpPr>
          <p:cNvPr id="7" name="Title 8"/>
          <p:cNvSpPr>
            <a:spLocks noGrp="1"/>
          </p:cNvSpPr>
          <p:nvPr>
            <p:ph type="title"/>
          </p:nvPr>
        </p:nvSpPr>
        <p:spPr>
          <a:xfrm>
            <a:off x="457200" y="2400300"/>
            <a:ext cx="8229600" cy="95250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60474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BCAD6838-99DA-5343-990D-8E79E56FA7F3}" type="datetimeFigureOut">
              <a:rPr lang="en-US" smtClean="0"/>
              <a:t>5/28/14</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8487B71-981A-204E-8C75-522006C7E3FE}" type="slidenum">
              <a:rPr lang="en-US" smtClean="0"/>
              <a:t>‹#›</a:t>
            </a:fld>
            <a:endParaRPr lang="en-US"/>
          </a:p>
        </p:txBody>
      </p:sp>
    </p:spTree>
    <p:extLst>
      <p:ext uri="{BB962C8B-B14F-4D97-AF65-F5344CB8AC3E}">
        <p14:creationId xmlns:p14="http://schemas.microsoft.com/office/powerpoint/2010/main" val="2781706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64" r:id="rId12"/>
    <p:sldLayoutId id="2147483665" r:id="rId13"/>
    <p:sldLayoutId id="2147483656" r:id="rId14"/>
    <p:sldLayoutId id="2147483657" r:id="rId15"/>
    <p:sldLayoutId id="2147483658" r:id="rId16"/>
    <p:sldLayoutId id="2147483659" r:id="rId17"/>
  </p:sldLayoutIdLst>
  <p:txStyles>
    <p:titleStyle>
      <a:lvl1pPr algn="ctr" defTabSz="457200" rtl="0" eaLnBrk="1" latinLnBrk="0" hangingPunct="1">
        <a:spcBef>
          <a:spcPct val="0"/>
        </a:spcBef>
        <a:buNone/>
        <a:defRPr sz="4400" kern="1200">
          <a:solidFill>
            <a:schemeClr val="tx1"/>
          </a:solidFill>
          <a:latin typeface="Raleway"/>
          <a:ea typeface="+mj-ea"/>
          <a:cs typeface="Raleway"/>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Raleway"/>
          <a:ea typeface="+mn-ea"/>
          <a:cs typeface="Raleway"/>
        </a:defRPr>
      </a:lvl1pPr>
      <a:lvl2pPr marL="742950" indent="-285750" algn="l" defTabSz="457200" rtl="0" eaLnBrk="1" latinLnBrk="0" hangingPunct="1">
        <a:spcBef>
          <a:spcPct val="20000"/>
        </a:spcBef>
        <a:buFont typeface="Arial"/>
        <a:buChar char="–"/>
        <a:defRPr sz="2800" kern="1200">
          <a:solidFill>
            <a:schemeClr val="tx1"/>
          </a:solidFill>
          <a:latin typeface="Raleway"/>
          <a:ea typeface="+mn-ea"/>
          <a:cs typeface="Raleway"/>
        </a:defRPr>
      </a:lvl2pPr>
      <a:lvl3pPr marL="1143000" indent="-228600" algn="l" defTabSz="457200" rtl="0" eaLnBrk="1" latinLnBrk="0" hangingPunct="1">
        <a:spcBef>
          <a:spcPct val="20000"/>
        </a:spcBef>
        <a:buFont typeface="Arial"/>
        <a:buChar char="•"/>
        <a:defRPr sz="2400" kern="1200">
          <a:solidFill>
            <a:schemeClr val="tx1"/>
          </a:solidFill>
          <a:latin typeface="Raleway"/>
          <a:ea typeface="+mn-ea"/>
          <a:cs typeface="Raleway"/>
        </a:defRPr>
      </a:lvl3pPr>
      <a:lvl4pPr marL="1600200" indent="-228600" algn="l" defTabSz="457200" rtl="0" eaLnBrk="1" latinLnBrk="0" hangingPunct="1">
        <a:spcBef>
          <a:spcPct val="20000"/>
        </a:spcBef>
        <a:buFont typeface="Arial"/>
        <a:buChar char="–"/>
        <a:defRPr sz="2000" kern="1200">
          <a:solidFill>
            <a:schemeClr val="tx1"/>
          </a:solidFill>
          <a:latin typeface="Raleway"/>
          <a:ea typeface="+mn-ea"/>
          <a:cs typeface="Raleway"/>
        </a:defRPr>
      </a:lvl4pPr>
      <a:lvl5pPr marL="2057400" indent="-228600" algn="l" defTabSz="457200" rtl="0" eaLnBrk="1" latinLnBrk="0" hangingPunct="1">
        <a:spcBef>
          <a:spcPct val="20000"/>
        </a:spcBef>
        <a:buFont typeface="Arial"/>
        <a:buChar char="»"/>
        <a:defRPr sz="2000" kern="1200">
          <a:solidFill>
            <a:schemeClr val="tx1"/>
          </a:solidFill>
          <a:latin typeface="Raleway"/>
          <a:ea typeface="+mn-ea"/>
          <a:cs typeface="Ralewa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7.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2.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41.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4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6.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hyperlink" Target="https://github.com/noahjs/azphp-configmanagement-presentation/full-ansible-examp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emf"/><Relationship Id="rId3"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rot="10800000" flipV="1">
            <a:off x="0" y="2792729"/>
            <a:ext cx="9144000" cy="129541"/>
          </a:xfrm>
          <a:prstGeom prst="rect">
            <a:avLst/>
          </a:prstGeom>
        </p:spPr>
      </p:pic>
      <p:sp>
        <p:nvSpPr>
          <p:cNvPr id="8" name="TextBox 7"/>
          <p:cNvSpPr txBox="1"/>
          <p:nvPr/>
        </p:nvSpPr>
        <p:spPr>
          <a:xfrm>
            <a:off x="3657600" y="3498516"/>
            <a:ext cx="1826617" cy="523220"/>
          </a:xfrm>
          <a:prstGeom prst="rect">
            <a:avLst/>
          </a:prstGeom>
          <a:noFill/>
        </p:spPr>
        <p:txBody>
          <a:bodyPr wrap="none" rtlCol="0">
            <a:spAutoFit/>
          </a:bodyPr>
          <a:lstStyle/>
          <a:p>
            <a:r>
              <a:rPr lang="en-US" sz="2800" dirty="0" smtClean="0">
                <a:latin typeface="RALEWAY"/>
                <a:cs typeface="RALEWAY"/>
              </a:rPr>
              <a:t>@</a:t>
            </a:r>
            <a:r>
              <a:rPr lang="en-US" sz="2800" dirty="0" err="1" smtClean="0">
                <a:latin typeface="RALEWAY"/>
                <a:cs typeface="RALEWAY"/>
              </a:rPr>
              <a:t>NoahJS</a:t>
            </a:r>
            <a:endParaRPr lang="en-US" sz="2800" dirty="0">
              <a:latin typeface="RALEWAY"/>
              <a:cs typeface="RALEWAY"/>
            </a:endParaRPr>
          </a:p>
        </p:txBody>
      </p:sp>
      <p:sp>
        <p:nvSpPr>
          <p:cNvPr id="6" name="TextBox 5"/>
          <p:cNvSpPr txBox="1"/>
          <p:nvPr/>
        </p:nvSpPr>
        <p:spPr>
          <a:xfrm>
            <a:off x="446518" y="419100"/>
            <a:ext cx="8427482" cy="2092881"/>
          </a:xfrm>
          <a:prstGeom prst="rect">
            <a:avLst/>
          </a:prstGeom>
          <a:noFill/>
        </p:spPr>
        <p:txBody>
          <a:bodyPr wrap="none" rtlCol="0">
            <a:spAutoFit/>
          </a:bodyPr>
          <a:lstStyle/>
          <a:p>
            <a:pPr algn="ctr"/>
            <a:r>
              <a:rPr lang="en-US" sz="6500" b="1" dirty="0" err="1" smtClean="0">
                <a:latin typeface="RALEWAY"/>
                <a:cs typeface="RALEWAY"/>
              </a:rPr>
              <a:t>Config</a:t>
            </a:r>
            <a:r>
              <a:rPr lang="en-US" sz="6500" b="1" dirty="0" smtClean="0">
                <a:latin typeface="RALEWAY"/>
                <a:cs typeface="RALEWAY"/>
              </a:rPr>
              <a:t> Management: </a:t>
            </a:r>
          </a:p>
          <a:p>
            <a:pPr algn="ctr"/>
            <a:r>
              <a:rPr lang="en-US" sz="6500" b="1" dirty="0" err="1" smtClean="0">
                <a:latin typeface="RALEWAY"/>
                <a:cs typeface="RALEWAY"/>
              </a:rPr>
              <a:t>Ansible</a:t>
            </a:r>
            <a:endParaRPr lang="en-US" sz="6500" b="1" dirty="0">
              <a:latin typeface="RALEWAY"/>
              <a:cs typeface="RALEWAY"/>
            </a:endParaRPr>
          </a:p>
        </p:txBody>
      </p:sp>
      <p:sp>
        <p:nvSpPr>
          <p:cNvPr id="2" name="TextBox 1"/>
          <p:cNvSpPr txBox="1"/>
          <p:nvPr/>
        </p:nvSpPr>
        <p:spPr>
          <a:xfrm>
            <a:off x="3886200" y="4116098"/>
            <a:ext cx="1362259" cy="307777"/>
          </a:xfrm>
          <a:prstGeom prst="rect">
            <a:avLst/>
          </a:prstGeom>
          <a:noFill/>
        </p:spPr>
        <p:txBody>
          <a:bodyPr wrap="none" rtlCol="0">
            <a:spAutoFit/>
          </a:bodyPr>
          <a:lstStyle/>
          <a:p>
            <a:r>
              <a:rPr lang="en-US" sz="1400" dirty="0" smtClean="0">
                <a:latin typeface="Raleway"/>
                <a:cs typeface="Raleway"/>
              </a:rPr>
              <a:t>Noah Spirakus</a:t>
            </a:r>
          </a:p>
        </p:txBody>
      </p:sp>
    </p:spTree>
    <p:extLst>
      <p:ext uri="{BB962C8B-B14F-4D97-AF65-F5344CB8AC3E}">
        <p14:creationId xmlns:p14="http://schemas.microsoft.com/office/powerpoint/2010/main" val="1744151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Comparison</a:t>
            </a:r>
            <a:endParaRPr lang="en-US" sz="2800" dirty="0">
              <a:latin typeface="Raleway"/>
              <a:cs typeface="Raleway"/>
            </a:endParaRPr>
          </a:p>
        </p:txBody>
      </p:sp>
      <p:pic>
        <p:nvPicPr>
          <p:cNvPr id="9" name="Picture 8"/>
          <p:cNvPicPr>
            <a:picLocks noChangeAspect="1"/>
          </p:cNvPicPr>
          <p:nvPr/>
        </p:nvPicPr>
        <p:blipFill>
          <a:blip r:embed="rId3"/>
          <a:stretch>
            <a:fillRect/>
          </a:stretch>
        </p:blipFill>
        <p:spPr>
          <a:xfrm>
            <a:off x="5833491" y="3771900"/>
            <a:ext cx="2007332" cy="1587033"/>
          </a:xfrm>
          <a:prstGeom prst="rect">
            <a:avLst/>
          </a:prstGeom>
        </p:spPr>
      </p:pic>
      <p:pic>
        <p:nvPicPr>
          <p:cNvPr id="11" name="Picture 10"/>
          <p:cNvPicPr>
            <a:picLocks noChangeAspect="1"/>
          </p:cNvPicPr>
          <p:nvPr/>
        </p:nvPicPr>
        <p:blipFill>
          <a:blip r:embed="rId4"/>
          <a:stretch>
            <a:fillRect/>
          </a:stretch>
        </p:blipFill>
        <p:spPr>
          <a:xfrm>
            <a:off x="5943600" y="2292684"/>
            <a:ext cx="1931981" cy="1209420"/>
          </a:xfrm>
          <a:prstGeom prst="rect">
            <a:avLst/>
          </a:prstGeom>
        </p:spPr>
      </p:pic>
      <p:pic>
        <p:nvPicPr>
          <p:cNvPr id="13" name="Picture 12"/>
          <p:cNvPicPr>
            <a:picLocks noChangeAspect="1"/>
          </p:cNvPicPr>
          <p:nvPr/>
        </p:nvPicPr>
        <p:blipFill>
          <a:blip r:embed="rId5"/>
          <a:stretch>
            <a:fillRect/>
          </a:stretch>
        </p:blipFill>
        <p:spPr>
          <a:xfrm>
            <a:off x="789385" y="4076700"/>
            <a:ext cx="3733428" cy="975358"/>
          </a:xfrm>
          <a:prstGeom prst="rect">
            <a:avLst/>
          </a:prstGeom>
        </p:spPr>
      </p:pic>
      <p:pic>
        <p:nvPicPr>
          <p:cNvPr id="14" name="Picture 13"/>
          <p:cNvPicPr>
            <a:picLocks noChangeAspect="1"/>
          </p:cNvPicPr>
          <p:nvPr/>
        </p:nvPicPr>
        <p:blipFill>
          <a:blip r:embed="rId6"/>
          <a:stretch>
            <a:fillRect/>
          </a:stretch>
        </p:blipFill>
        <p:spPr>
          <a:xfrm>
            <a:off x="1703413" y="2324100"/>
            <a:ext cx="1682672" cy="1327628"/>
          </a:xfrm>
          <a:prstGeom prst="rect">
            <a:avLst/>
          </a:prstGeom>
        </p:spPr>
      </p:pic>
      <p:sp>
        <p:nvSpPr>
          <p:cNvPr id="2" name="TextBox 1"/>
          <p:cNvSpPr txBox="1"/>
          <p:nvPr/>
        </p:nvSpPr>
        <p:spPr>
          <a:xfrm>
            <a:off x="1861946" y="1485900"/>
            <a:ext cx="1524139" cy="584776"/>
          </a:xfrm>
          <a:prstGeom prst="rect">
            <a:avLst/>
          </a:prstGeom>
          <a:noFill/>
        </p:spPr>
        <p:txBody>
          <a:bodyPr wrap="square" rtlCol="0">
            <a:spAutoFit/>
          </a:bodyPr>
          <a:lstStyle/>
          <a:p>
            <a:r>
              <a:rPr lang="en-US" sz="3200" dirty="0" err="1" smtClean="0"/>
              <a:t>Configs</a:t>
            </a:r>
            <a:endParaRPr lang="en-US" sz="3200" dirty="0"/>
          </a:p>
        </p:txBody>
      </p:sp>
      <p:sp>
        <p:nvSpPr>
          <p:cNvPr id="15" name="TextBox 14"/>
          <p:cNvSpPr txBox="1"/>
          <p:nvPr/>
        </p:nvSpPr>
        <p:spPr>
          <a:xfrm>
            <a:off x="5257800" y="1514642"/>
            <a:ext cx="3733800" cy="584776"/>
          </a:xfrm>
          <a:prstGeom prst="rect">
            <a:avLst/>
          </a:prstGeom>
          <a:noFill/>
        </p:spPr>
        <p:txBody>
          <a:bodyPr wrap="square" rtlCol="0">
            <a:spAutoFit/>
          </a:bodyPr>
          <a:lstStyle/>
          <a:p>
            <a:r>
              <a:rPr lang="en-US" sz="3200" dirty="0" err="1" smtClean="0"/>
              <a:t>Configs</a:t>
            </a:r>
            <a:r>
              <a:rPr lang="en-US" sz="3200" dirty="0" smtClean="0"/>
              <a:t> + Execution</a:t>
            </a:r>
            <a:endParaRPr lang="en-US" sz="3200" dirty="0"/>
          </a:p>
        </p:txBody>
      </p:sp>
    </p:spTree>
    <p:extLst>
      <p:ext uri="{BB962C8B-B14F-4D97-AF65-F5344CB8AC3E}">
        <p14:creationId xmlns:p14="http://schemas.microsoft.com/office/powerpoint/2010/main" val="42181464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Lets build a LAMP</a:t>
            </a:r>
            <a:endParaRPr lang="en-US" sz="2800" dirty="0">
              <a:latin typeface="Raleway"/>
              <a:cs typeface="Raleway"/>
            </a:endParaRPr>
          </a:p>
        </p:txBody>
      </p:sp>
      <p:pic>
        <p:nvPicPr>
          <p:cNvPr id="12" name="Picture 11"/>
          <p:cNvPicPr>
            <a:picLocks noChangeAspect="1"/>
          </p:cNvPicPr>
          <p:nvPr/>
        </p:nvPicPr>
        <p:blipFill>
          <a:blip r:embed="rId3"/>
          <a:stretch>
            <a:fillRect/>
          </a:stretch>
        </p:blipFill>
        <p:spPr>
          <a:xfrm>
            <a:off x="3276600" y="1333500"/>
            <a:ext cx="2575262" cy="4152900"/>
          </a:xfrm>
          <a:prstGeom prst="rect">
            <a:avLst/>
          </a:prstGeom>
        </p:spPr>
      </p:pic>
    </p:spTree>
    <p:extLst>
      <p:ext uri="{BB962C8B-B14F-4D97-AF65-F5344CB8AC3E}">
        <p14:creationId xmlns:p14="http://schemas.microsoft.com/office/powerpoint/2010/main" val="374419158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99816" y="952501"/>
            <a:ext cx="9044184" cy="4775356"/>
          </a:xfrm>
          <a:prstGeom prst="rect">
            <a:avLst/>
          </a:prstGeom>
        </p:spPr>
      </p:pic>
      <p:pic>
        <p:nvPicPr>
          <p:cNvPr id="13" name="Picture 12"/>
          <p:cNvPicPr>
            <a:picLocks noChangeAspect="1"/>
          </p:cNvPicPr>
          <p:nvPr/>
        </p:nvPicPr>
        <p:blipFill>
          <a:blip r:embed="rId4"/>
          <a:stretch>
            <a:fillRect/>
          </a:stretch>
        </p:blipFill>
        <p:spPr>
          <a:xfrm rot="16200000" flipV="1">
            <a:off x="-2327694" y="3274567"/>
            <a:ext cx="4772661" cy="128530"/>
          </a:xfrm>
          <a:prstGeom prst="rect">
            <a:avLst/>
          </a:prstGeom>
        </p:spPr>
      </p:pic>
      <p:sp>
        <p:nvSpPr>
          <p:cNvPr id="9" name="TextBox 8"/>
          <p:cNvSpPr txBox="1"/>
          <p:nvPr/>
        </p:nvSpPr>
        <p:spPr>
          <a:xfrm>
            <a:off x="122902" y="202408"/>
            <a:ext cx="3913202" cy="523220"/>
          </a:xfrm>
          <a:prstGeom prst="rect">
            <a:avLst/>
          </a:prstGeom>
          <a:noFill/>
        </p:spPr>
        <p:txBody>
          <a:bodyPr wrap="square" rtlCol="0">
            <a:spAutoFit/>
          </a:bodyPr>
          <a:lstStyle/>
          <a:p>
            <a:r>
              <a:rPr lang="en-US" sz="2800" dirty="0" smtClean="0">
                <a:latin typeface="Raleway"/>
                <a:cs typeface="Raleway"/>
              </a:rPr>
              <a:t>LAMP: Bash</a:t>
            </a:r>
            <a:endParaRPr lang="en-US" sz="2800" dirty="0">
              <a:latin typeface="Raleway"/>
              <a:cs typeface="Raleway"/>
            </a:endParaRPr>
          </a:p>
        </p:txBody>
      </p:sp>
      <p:sp>
        <p:nvSpPr>
          <p:cNvPr id="14" name="TextBox 13"/>
          <p:cNvSpPr txBox="1"/>
          <p:nvPr/>
        </p:nvSpPr>
        <p:spPr>
          <a:xfrm>
            <a:off x="122902" y="1257300"/>
            <a:ext cx="8944898" cy="3108544"/>
          </a:xfrm>
          <a:prstGeom prst="rect">
            <a:avLst/>
          </a:prstGeom>
          <a:noFill/>
        </p:spPr>
        <p:txBody>
          <a:bodyPr wrap="square" rtlCol="0">
            <a:spAutoFit/>
          </a:bodyPr>
          <a:lstStyle/>
          <a:p>
            <a:r>
              <a:rPr lang="en-US" sz="1400" dirty="0" smtClean="0"/>
              <a:t>$ </a:t>
            </a:r>
            <a:r>
              <a:rPr lang="en-US" sz="1400" b="1" dirty="0" err="1" smtClean="0"/>
              <a:t>ssh</a:t>
            </a:r>
            <a:r>
              <a:rPr lang="en-US" sz="1400" b="1" dirty="0" smtClean="0"/>
              <a:t> web1</a:t>
            </a:r>
          </a:p>
          <a:p>
            <a:r>
              <a:rPr lang="en-US" sz="1400" dirty="0" smtClean="0"/>
              <a:t>  $ yum -y update</a:t>
            </a:r>
          </a:p>
          <a:p>
            <a:r>
              <a:rPr lang="en-US" sz="1400" dirty="0" smtClean="0"/>
              <a:t>  $ yum -y install </a:t>
            </a:r>
            <a:r>
              <a:rPr lang="en-US" sz="1400" dirty="0" err="1" smtClean="0"/>
              <a:t>httpd</a:t>
            </a:r>
            <a:endParaRPr lang="en-US" sz="1400" dirty="0" smtClean="0"/>
          </a:p>
          <a:p>
            <a:r>
              <a:rPr lang="en-US" sz="1400" dirty="0" smtClean="0"/>
              <a:t>  $ </a:t>
            </a:r>
            <a:r>
              <a:rPr lang="tr-TR" sz="1400" dirty="0" err="1" smtClean="0"/>
              <a:t>rpm</a:t>
            </a:r>
            <a:r>
              <a:rPr lang="tr-TR" sz="1400" dirty="0" smtClean="0"/>
              <a:t> -</a:t>
            </a:r>
            <a:r>
              <a:rPr lang="tr-TR" sz="1400" dirty="0" err="1" smtClean="0"/>
              <a:t>Uvh</a:t>
            </a:r>
            <a:r>
              <a:rPr lang="tr-TR" sz="1400" dirty="0" smtClean="0"/>
              <a:t> http://</a:t>
            </a:r>
            <a:r>
              <a:rPr lang="tr-TR" sz="1400" dirty="0" err="1" smtClean="0"/>
              <a:t>mirror.webtatic.com</a:t>
            </a:r>
            <a:r>
              <a:rPr lang="tr-TR" sz="1400" dirty="0" smtClean="0"/>
              <a:t>/yum/el6/</a:t>
            </a:r>
            <a:r>
              <a:rPr lang="tr-TR" sz="1400" dirty="0" err="1" smtClean="0"/>
              <a:t>latest.rpm</a:t>
            </a:r>
            <a:endParaRPr lang="en-US" sz="1400" dirty="0" smtClean="0"/>
          </a:p>
          <a:p>
            <a:r>
              <a:rPr lang="en-US" sz="1400" dirty="0" smtClean="0"/>
              <a:t>  $ yum install php55w, php55w-common, php55w-devel, php55w-cli, php55w-gd, php55w-mcrypt, php55w-mbstring,   </a:t>
            </a:r>
          </a:p>
          <a:p>
            <a:r>
              <a:rPr lang="en-US" sz="1400" dirty="0" smtClean="0"/>
              <a:t>                          php55w-mysql, php55w-pecl-memcache, php55w-opcache, php55w-process, php55w-xml</a:t>
            </a:r>
          </a:p>
          <a:p>
            <a:r>
              <a:rPr lang="en-US" sz="1400" dirty="0" smtClean="0"/>
              <a:t>  $ </a:t>
            </a:r>
            <a:r>
              <a:rPr lang="da-DK" sz="1400" dirty="0" err="1" smtClean="0"/>
              <a:t>curl</a:t>
            </a:r>
            <a:r>
              <a:rPr lang="da-DK" sz="1400" dirty="0" smtClean="0"/>
              <a:t> -</a:t>
            </a:r>
            <a:r>
              <a:rPr lang="da-DK" sz="1400" dirty="0" err="1" smtClean="0"/>
              <a:t>sS</a:t>
            </a:r>
            <a:r>
              <a:rPr lang="da-DK" sz="1400" dirty="0" smtClean="0"/>
              <a:t> </a:t>
            </a:r>
            <a:r>
              <a:rPr lang="da-DK" sz="1400" dirty="0" err="1" smtClean="0"/>
              <a:t>https</a:t>
            </a:r>
            <a:r>
              <a:rPr lang="da-DK" sz="1400" dirty="0" smtClean="0"/>
              <a:t>://</a:t>
            </a:r>
            <a:r>
              <a:rPr lang="da-DK" sz="1400" dirty="0" err="1" smtClean="0"/>
              <a:t>getcomposer.org</a:t>
            </a:r>
            <a:r>
              <a:rPr lang="da-DK" sz="1400" dirty="0" smtClean="0"/>
              <a:t>/installer | </a:t>
            </a:r>
            <a:r>
              <a:rPr lang="da-DK" sz="1400" dirty="0" err="1" smtClean="0"/>
              <a:t>php</a:t>
            </a:r>
            <a:r>
              <a:rPr lang="da-DK" sz="1400" dirty="0" smtClean="0"/>
              <a:t> -- --</a:t>
            </a:r>
            <a:r>
              <a:rPr lang="da-DK" sz="1400" dirty="0" err="1" smtClean="0"/>
              <a:t>install</a:t>
            </a:r>
            <a:r>
              <a:rPr lang="da-DK" sz="1400" dirty="0" smtClean="0"/>
              <a:t>-dir=/</a:t>
            </a:r>
            <a:r>
              <a:rPr lang="da-DK" sz="1400" dirty="0" err="1" smtClean="0"/>
              <a:t>usr</a:t>
            </a:r>
            <a:r>
              <a:rPr lang="da-DK" sz="1400" dirty="0" smtClean="0"/>
              <a:t>/</a:t>
            </a:r>
            <a:r>
              <a:rPr lang="da-DK" sz="1400" dirty="0" err="1" smtClean="0"/>
              <a:t>local</a:t>
            </a:r>
            <a:r>
              <a:rPr lang="da-DK" sz="1400" dirty="0" smtClean="0"/>
              <a:t>/bin</a:t>
            </a:r>
          </a:p>
          <a:p>
            <a:r>
              <a:rPr lang="da-DK" sz="1400" dirty="0" smtClean="0"/>
              <a:t>  $ </a:t>
            </a:r>
            <a:r>
              <a:rPr lang="nb-NO" sz="1400" dirty="0" smtClean="0"/>
              <a:t>mv /</a:t>
            </a:r>
            <a:r>
              <a:rPr lang="nb-NO" sz="1400" dirty="0" err="1" smtClean="0"/>
              <a:t>usr</a:t>
            </a:r>
            <a:r>
              <a:rPr lang="nb-NO" sz="1400" dirty="0" smtClean="0"/>
              <a:t>/</a:t>
            </a:r>
            <a:r>
              <a:rPr lang="nb-NO" sz="1400" dirty="0" err="1" smtClean="0"/>
              <a:t>local</a:t>
            </a:r>
            <a:r>
              <a:rPr lang="nb-NO" sz="1400" dirty="0" smtClean="0"/>
              <a:t>/bin/</a:t>
            </a:r>
            <a:r>
              <a:rPr lang="nb-NO" sz="1400" dirty="0" err="1" smtClean="0"/>
              <a:t>composer.phar</a:t>
            </a:r>
            <a:r>
              <a:rPr lang="nb-NO" sz="1400" dirty="0" smtClean="0"/>
              <a:t> /</a:t>
            </a:r>
            <a:r>
              <a:rPr lang="nb-NO" sz="1400" dirty="0" err="1" smtClean="0"/>
              <a:t>usr</a:t>
            </a:r>
            <a:r>
              <a:rPr lang="nb-NO" sz="1400" dirty="0" smtClean="0"/>
              <a:t>/</a:t>
            </a:r>
            <a:r>
              <a:rPr lang="nb-NO" sz="1400" dirty="0" err="1" smtClean="0"/>
              <a:t>local</a:t>
            </a:r>
            <a:r>
              <a:rPr lang="nb-NO" sz="1400" dirty="0" smtClean="0"/>
              <a:t>/bin/</a:t>
            </a:r>
            <a:r>
              <a:rPr lang="nb-NO" sz="1400" dirty="0" err="1" smtClean="0"/>
              <a:t>composer</a:t>
            </a:r>
            <a:endParaRPr lang="nb-NO" sz="1400" dirty="0" smtClean="0"/>
          </a:p>
          <a:p>
            <a:r>
              <a:rPr lang="nb-NO" sz="1400" dirty="0" smtClean="0"/>
              <a:t>  $ vim /</a:t>
            </a:r>
            <a:r>
              <a:rPr lang="nb-NO" sz="1400" dirty="0" err="1" smtClean="0"/>
              <a:t>etc</a:t>
            </a:r>
            <a:r>
              <a:rPr lang="nb-NO" sz="1400" dirty="0" smtClean="0"/>
              <a:t>/</a:t>
            </a:r>
            <a:r>
              <a:rPr lang="nb-NO" sz="1400" dirty="0" err="1" smtClean="0"/>
              <a:t>conf.d</a:t>
            </a:r>
            <a:r>
              <a:rPr lang="nb-NO" sz="1400" dirty="0" smtClean="0"/>
              <a:t>/</a:t>
            </a:r>
            <a:r>
              <a:rPr lang="nb-NO" sz="1400" dirty="0" err="1" smtClean="0"/>
              <a:t>httpd.conf</a:t>
            </a:r>
            <a:endParaRPr lang="nb-NO" sz="1400" dirty="0" smtClean="0"/>
          </a:p>
          <a:p>
            <a:r>
              <a:rPr lang="nb-NO" sz="1400" dirty="0" smtClean="0"/>
              <a:t>     # Make sure </a:t>
            </a:r>
            <a:r>
              <a:rPr lang="nb-NO" sz="1400" dirty="0" err="1" smtClean="0"/>
              <a:t>configs</a:t>
            </a:r>
            <a:r>
              <a:rPr lang="nb-NO" sz="1400" dirty="0" smtClean="0"/>
              <a:t> </a:t>
            </a:r>
            <a:r>
              <a:rPr lang="nb-NO" sz="1400" dirty="0" err="1" smtClean="0"/>
              <a:t>are</a:t>
            </a:r>
            <a:r>
              <a:rPr lang="nb-NO" sz="1400" dirty="0" smtClean="0"/>
              <a:t> </a:t>
            </a:r>
            <a:r>
              <a:rPr lang="nb-NO" sz="1400" dirty="0" err="1" smtClean="0"/>
              <a:t>correct</a:t>
            </a:r>
            <a:endParaRPr lang="nb-NO" sz="1400" dirty="0" smtClean="0"/>
          </a:p>
          <a:p>
            <a:r>
              <a:rPr lang="nb-NO" sz="1400" dirty="0" smtClean="0"/>
              <a:t>  $ vim /</a:t>
            </a:r>
            <a:r>
              <a:rPr lang="nb-NO" sz="1400" dirty="0" err="1" smtClean="0"/>
              <a:t>etc</a:t>
            </a:r>
            <a:r>
              <a:rPr lang="nb-NO" sz="1400" dirty="0" smtClean="0"/>
              <a:t>/</a:t>
            </a:r>
            <a:r>
              <a:rPr lang="nb-NO" sz="1400" dirty="0" err="1" smtClean="0"/>
              <a:t>php</a:t>
            </a:r>
            <a:endParaRPr lang="nb-NO" sz="1400" dirty="0" smtClean="0"/>
          </a:p>
          <a:p>
            <a:r>
              <a:rPr lang="nb-NO" sz="1400" dirty="0" smtClean="0"/>
              <a:t>     # </a:t>
            </a:r>
            <a:r>
              <a:rPr lang="nb-NO" sz="1400" dirty="0" err="1" smtClean="0"/>
              <a:t>Change</a:t>
            </a:r>
            <a:r>
              <a:rPr lang="nb-NO" sz="1400" dirty="0" smtClean="0"/>
              <a:t> logging, </a:t>
            </a:r>
            <a:r>
              <a:rPr lang="nb-NO" sz="1400" dirty="0" err="1" smtClean="0"/>
              <a:t>configs</a:t>
            </a:r>
            <a:r>
              <a:rPr lang="nb-NO" sz="1400" dirty="0" smtClean="0"/>
              <a:t>, </a:t>
            </a:r>
            <a:r>
              <a:rPr lang="nb-NO" sz="1400" dirty="0" err="1" smtClean="0"/>
              <a:t>error</a:t>
            </a:r>
            <a:r>
              <a:rPr lang="nb-NO" sz="1400" dirty="0" smtClean="0"/>
              <a:t> </a:t>
            </a:r>
            <a:r>
              <a:rPr lang="nb-NO" sz="1400" dirty="0" err="1" smtClean="0"/>
              <a:t>reporting</a:t>
            </a:r>
            <a:r>
              <a:rPr lang="nb-NO" sz="1400" dirty="0" smtClean="0"/>
              <a:t>, </a:t>
            </a:r>
            <a:r>
              <a:rPr lang="nb-NO" sz="1400" dirty="0" err="1" smtClean="0"/>
              <a:t>timezone</a:t>
            </a:r>
            <a:r>
              <a:rPr lang="nb-NO" sz="1400" dirty="0" smtClean="0"/>
              <a:t> </a:t>
            </a:r>
            <a:r>
              <a:rPr lang="nb-NO" sz="1400" dirty="0" err="1" smtClean="0"/>
              <a:t>etc</a:t>
            </a:r>
            <a:r>
              <a:rPr lang="en-US" sz="1400" dirty="0" smtClean="0"/>
              <a:t>…</a:t>
            </a:r>
          </a:p>
          <a:p>
            <a:r>
              <a:rPr lang="en-US" sz="1400" dirty="0" smtClean="0"/>
              <a:t>  $ service </a:t>
            </a:r>
            <a:r>
              <a:rPr lang="en-US" sz="1400" dirty="0" err="1" smtClean="0"/>
              <a:t>httpd</a:t>
            </a:r>
            <a:r>
              <a:rPr lang="en-US" sz="1400" dirty="0" smtClean="0"/>
              <a:t> restart</a:t>
            </a:r>
          </a:p>
          <a:p>
            <a:r>
              <a:rPr lang="en-US" sz="1400" dirty="0" smtClean="0"/>
              <a:t>  $ </a:t>
            </a:r>
            <a:r>
              <a:rPr lang="en-US" sz="1400" dirty="0" err="1" smtClean="0"/>
              <a:t>chkconfig</a:t>
            </a:r>
            <a:r>
              <a:rPr lang="en-US" sz="1400" dirty="0" smtClean="0"/>
              <a:t> </a:t>
            </a:r>
            <a:r>
              <a:rPr lang="en-US" sz="1400" dirty="0" err="1" smtClean="0"/>
              <a:t>httpd</a:t>
            </a:r>
            <a:endParaRPr lang="en-US" sz="1400" dirty="0" smtClean="0"/>
          </a:p>
        </p:txBody>
      </p:sp>
    </p:spTree>
    <p:extLst>
      <p:ext uri="{BB962C8B-B14F-4D97-AF65-F5344CB8AC3E}">
        <p14:creationId xmlns:p14="http://schemas.microsoft.com/office/powerpoint/2010/main" val="351582543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pic>
        <p:nvPicPr>
          <p:cNvPr id="15" name="Picture 14"/>
          <p:cNvPicPr>
            <a:picLocks noChangeAspect="1"/>
          </p:cNvPicPr>
          <p:nvPr/>
        </p:nvPicPr>
        <p:blipFill>
          <a:blip r:embed="rId3"/>
          <a:stretch>
            <a:fillRect/>
          </a:stretch>
        </p:blipFill>
        <p:spPr>
          <a:xfrm>
            <a:off x="304800" y="2247900"/>
            <a:ext cx="8691897" cy="2270758"/>
          </a:xfrm>
          <a:prstGeom prst="rect">
            <a:avLst/>
          </a:prstGeom>
        </p:spPr>
      </p:pic>
    </p:spTree>
    <p:extLst>
      <p:ext uri="{BB962C8B-B14F-4D97-AF65-F5344CB8AC3E}">
        <p14:creationId xmlns:p14="http://schemas.microsoft.com/office/powerpoint/2010/main" val="12225143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smtClean="0">
                <a:latin typeface="Raleway"/>
                <a:cs typeface="Raleway"/>
              </a:rPr>
              <a:t>Puppet (Layout)</a:t>
            </a:r>
            <a:endParaRPr lang="en-US" sz="2800" dirty="0">
              <a:latin typeface="Raleway"/>
              <a:cs typeface="Raleway"/>
            </a:endParaRPr>
          </a:p>
        </p:txBody>
      </p:sp>
      <p:pic>
        <p:nvPicPr>
          <p:cNvPr id="7" name="Picture 6"/>
          <p:cNvPicPr>
            <a:picLocks noChangeAspect="1"/>
          </p:cNvPicPr>
          <p:nvPr/>
        </p:nvPicPr>
        <p:blipFill>
          <a:blip r:embed="rId3"/>
          <a:stretch>
            <a:fillRect/>
          </a:stretch>
        </p:blipFill>
        <p:spPr>
          <a:xfrm>
            <a:off x="2556294" y="1409700"/>
            <a:ext cx="3766584" cy="4152900"/>
          </a:xfrm>
          <a:prstGeom prst="rect">
            <a:avLst/>
          </a:prstGeom>
        </p:spPr>
      </p:pic>
    </p:spTree>
    <p:extLst>
      <p:ext uri="{BB962C8B-B14F-4D97-AF65-F5344CB8AC3E}">
        <p14:creationId xmlns:p14="http://schemas.microsoft.com/office/powerpoint/2010/main" val="5880473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a:latin typeface="Raleway"/>
                <a:cs typeface="Raleway"/>
              </a:rPr>
              <a:t>LAMP: </a:t>
            </a:r>
            <a:r>
              <a:rPr lang="en-US" sz="2800" dirty="0" smtClean="0">
                <a:latin typeface="Raleway"/>
                <a:cs typeface="Raleway"/>
              </a:rPr>
              <a:t>Puppet (Terminology)</a:t>
            </a:r>
            <a:endParaRPr lang="en-US" sz="2800" dirty="0">
              <a:latin typeface="Raleway"/>
              <a:cs typeface="Raleway"/>
            </a:endParaRPr>
          </a:p>
        </p:txBody>
      </p:sp>
      <p:sp>
        <p:nvSpPr>
          <p:cNvPr id="2" name="Rectangle 1"/>
          <p:cNvSpPr/>
          <p:nvPr/>
        </p:nvSpPr>
        <p:spPr>
          <a:xfrm>
            <a:off x="95192" y="1333500"/>
            <a:ext cx="9829800" cy="4154983"/>
          </a:xfrm>
          <a:prstGeom prst="rect">
            <a:avLst/>
          </a:prstGeom>
        </p:spPr>
        <p:txBody>
          <a:bodyPr wrap="square">
            <a:spAutoFit/>
          </a:bodyPr>
          <a:lstStyle/>
          <a:p>
            <a:r>
              <a:rPr lang="en-US" sz="4400" dirty="0"/>
              <a:t>Directives = </a:t>
            </a:r>
            <a:r>
              <a:rPr lang="en-US" sz="4400" dirty="0" smtClean="0"/>
              <a:t>Resources</a:t>
            </a:r>
          </a:p>
          <a:p>
            <a:r>
              <a:rPr lang="en-US" sz="4400" dirty="0"/>
              <a:t/>
            </a:r>
            <a:br>
              <a:rPr lang="en-US" sz="4400" dirty="0"/>
            </a:br>
            <a:r>
              <a:rPr lang="en-US" sz="4400" dirty="0"/>
              <a:t>Directives Script = </a:t>
            </a:r>
            <a:r>
              <a:rPr lang="en-US" sz="4400" dirty="0" smtClean="0"/>
              <a:t>Manifest</a:t>
            </a:r>
          </a:p>
          <a:p>
            <a:r>
              <a:rPr lang="en-US" sz="4400" dirty="0"/>
              <a:t/>
            </a:r>
            <a:br>
              <a:rPr lang="en-US" sz="4400" dirty="0"/>
            </a:br>
            <a:r>
              <a:rPr lang="en-US" sz="4400" dirty="0" err="1"/>
              <a:t>Facter</a:t>
            </a:r>
            <a:r>
              <a:rPr lang="en-US" sz="4400" dirty="0"/>
              <a:t> is the utility Puppet uses for detecting node metadata. </a:t>
            </a:r>
          </a:p>
        </p:txBody>
      </p:sp>
    </p:spTree>
    <p:extLst>
      <p:ext uri="{BB962C8B-B14F-4D97-AF65-F5344CB8AC3E}">
        <p14:creationId xmlns:p14="http://schemas.microsoft.com/office/powerpoint/2010/main" val="5919263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1. Install Puppet on all nodes</a:t>
            </a:r>
            <a:endParaRPr lang="en-US" sz="2400" dirty="0"/>
          </a:p>
        </p:txBody>
      </p:sp>
      <p:pic>
        <p:nvPicPr>
          <p:cNvPr id="11" name="Picture 10" descr="Screenshot 2014-05-27 16.32.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15603"/>
            <a:ext cx="7357533" cy="3609027"/>
          </a:xfrm>
          <a:prstGeom prst="rect">
            <a:avLst/>
          </a:prstGeom>
        </p:spPr>
      </p:pic>
    </p:spTree>
    <p:extLst>
      <p:ext uri="{BB962C8B-B14F-4D97-AF65-F5344CB8AC3E}">
        <p14:creationId xmlns:p14="http://schemas.microsoft.com/office/powerpoint/2010/main" val="9064447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438099"/>
            <a:ext cx="8305800" cy="830997"/>
          </a:xfrm>
          <a:prstGeom prst="rect">
            <a:avLst/>
          </a:prstGeom>
        </p:spPr>
        <p:txBody>
          <a:bodyPr wrap="square">
            <a:spAutoFit/>
          </a:bodyPr>
          <a:lstStyle/>
          <a:p>
            <a:r>
              <a:rPr lang="en-US" sz="2400" dirty="0" smtClean="0"/>
              <a:t>2. Setup </a:t>
            </a:r>
            <a:r>
              <a:rPr lang="en-US" sz="2400" dirty="0"/>
              <a:t>Puppet clients on the children nodes to automatically start on reboots:</a:t>
            </a:r>
          </a:p>
        </p:txBody>
      </p:sp>
      <p:pic>
        <p:nvPicPr>
          <p:cNvPr id="2" name="Picture 1" descr="Screenshot 2014-05-27 16.3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00300"/>
            <a:ext cx="9144000" cy="2332100"/>
          </a:xfrm>
          <a:prstGeom prst="rect">
            <a:avLst/>
          </a:prstGeom>
        </p:spPr>
      </p:pic>
    </p:spTree>
    <p:extLst>
      <p:ext uri="{BB962C8B-B14F-4D97-AF65-F5344CB8AC3E}">
        <p14:creationId xmlns:p14="http://schemas.microsoft.com/office/powerpoint/2010/main" val="36996689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a:t>3</a:t>
            </a:r>
            <a:r>
              <a:rPr lang="en-US" sz="2400" dirty="0" smtClean="0"/>
              <a:t>. </a:t>
            </a:r>
            <a:r>
              <a:rPr lang="en-US" sz="2400" dirty="0"/>
              <a:t>Add </a:t>
            </a:r>
            <a:r>
              <a:rPr lang="en-US" sz="2400" dirty="0" smtClean="0"/>
              <a:t>settings </a:t>
            </a:r>
            <a:r>
              <a:rPr lang="en-US" sz="2400" dirty="0"/>
              <a:t>to the </a:t>
            </a:r>
            <a:r>
              <a:rPr lang="en-US" sz="2400" dirty="0" smtClean="0"/>
              <a:t>children nodes </a:t>
            </a:r>
            <a:r>
              <a:rPr lang="en-US" sz="2400" dirty="0"/>
              <a:t>in the [main] section </a:t>
            </a:r>
            <a:r>
              <a:rPr lang="en-US" sz="2400" dirty="0" smtClean="0"/>
              <a:t>of</a:t>
            </a:r>
            <a:endParaRPr lang="en-US" sz="2400" dirty="0"/>
          </a:p>
        </p:txBody>
      </p:sp>
      <p:sp>
        <p:nvSpPr>
          <p:cNvPr id="3" name="Rectangle 2"/>
          <p:cNvSpPr/>
          <p:nvPr/>
        </p:nvSpPr>
        <p:spPr>
          <a:xfrm>
            <a:off x="457200" y="1899764"/>
            <a:ext cx="2569934" cy="369332"/>
          </a:xfrm>
          <a:prstGeom prst="rect">
            <a:avLst/>
          </a:prstGeom>
        </p:spPr>
        <p:txBody>
          <a:bodyPr wrap="none">
            <a:spAutoFit/>
          </a:bodyPr>
          <a:lstStyle/>
          <a:p>
            <a:r>
              <a:rPr lang="en-US" dirty="0"/>
              <a:t>/</a:t>
            </a:r>
            <a:r>
              <a:rPr lang="en-US" dirty="0" err="1"/>
              <a:t>etc</a:t>
            </a:r>
            <a:r>
              <a:rPr lang="en-US" dirty="0"/>
              <a:t>/puppet/</a:t>
            </a:r>
            <a:r>
              <a:rPr lang="en-US" dirty="0" err="1"/>
              <a:t>puppet.conf</a:t>
            </a:r>
            <a:r>
              <a:rPr lang="en-US" dirty="0"/>
              <a:t> </a:t>
            </a:r>
          </a:p>
        </p:txBody>
      </p:sp>
      <p:pic>
        <p:nvPicPr>
          <p:cNvPr id="4" name="Picture 3" descr="Screenshot 2014-05-27 16.35.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83" y="3009900"/>
            <a:ext cx="3302000" cy="1638300"/>
          </a:xfrm>
          <a:prstGeom prst="rect">
            <a:avLst/>
          </a:prstGeom>
        </p:spPr>
      </p:pic>
      <p:pic>
        <p:nvPicPr>
          <p:cNvPr id="6" name="Picture 5" descr="Screenshot 2014-05-27 16.35.5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2733" y="3009900"/>
            <a:ext cx="3060700" cy="1701800"/>
          </a:xfrm>
          <a:prstGeom prst="rect">
            <a:avLst/>
          </a:prstGeom>
        </p:spPr>
      </p:pic>
    </p:spTree>
    <p:extLst>
      <p:ext uri="{BB962C8B-B14F-4D97-AF65-F5344CB8AC3E}">
        <p14:creationId xmlns:p14="http://schemas.microsoft.com/office/powerpoint/2010/main" val="41116571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4. </a:t>
            </a:r>
            <a:r>
              <a:rPr lang="en-US" sz="2400" dirty="0"/>
              <a:t>Start &amp; </a:t>
            </a:r>
            <a:r>
              <a:rPr lang="en-US" sz="2400" dirty="0" smtClean="0"/>
              <a:t>Enable Puppet clients</a:t>
            </a:r>
            <a:endParaRPr lang="en-US" sz="2400" dirty="0"/>
          </a:p>
        </p:txBody>
      </p:sp>
      <p:pic>
        <p:nvPicPr>
          <p:cNvPr id="2" name="Picture 1" descr="Screenshot 2014-05-27 16.3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47900"/>
            <a:ext cx="8610600" cy="2286000"/>
          </a:xfrm>
          <a:prstGeom prst="rect">
            <a:avLst/>
          </a:prstGeom>
        </p:spPr>
      </p:pic>
    </p:spTree>
    <p:extLst>
      <p:ext uri="{BB962C8B-B14F-4D97-AF65-F5344CB8AC3E}">
        <p14:creationId xmlns:p14="http://schemas.microsoft.com/office/powerpoint/2010/main" val="305180251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257300"/>
            <a:ext cx="8229600" cy="3276600"/>
          </a:xfrm>
        </p:spPr>
        <p:txBody>
          <a:bodyPr>
            <a:noAutofit/>
          </a:bodyPr>
          <a:lstStyle/>
          <a:p>
            <a:r>
              <a:rPr lang="en-US" sz="3200" dirty="0" smtClean="0">
                <a:solidFill>
                  <a:schemeClr val="bg1"/>
                </a:solidFill>
              </a:rPr>
              <a:t>[…] </a:t>
            </a:r>
            <a:r>
              <a:rPr lang="en-US" sz="3200" dirty="0" err="1" smtClean="0">
                <a:solidFill>
                  <a:schemeClr val="bg1"/>
                </a:solidFill>
              </a:rPr>
              <a:t>Ansible</a:t>
            </a:r>
            <a:r>
              <a:rPr lang="en-US" sz="3200" dirty="0" smtClean="0">
                <a:solidFill>
                  <a:schemeClr val="bg1"/>
                </a:solidFill>
              </a:rPr>
              <a:t> </a:t>
            </a:r>
            <a:r>
              <a:rPr lang="en-US" sz="3200" dirty="0">
                <a:solidFill>
                  <a:schemeClr val="bg1"/>
                </a:solidFill>
              </a:rPr>
              <a:t>has the lowest learning curve of all the CM tools, so if you found this chapter at all challenging, you should use </a:t>
            </a:r>
            <a:r>
              <a:rPr lang="en-US" sz="3200" dirty="0" err="1">
                <a:solidFill>
                  <a:schemeClr val="bg1"/>
                </a:solidFill>
              </a:rPr>
              <a:t>Ansible</a:t>
            </a:r>
            <a:r>
              <a:rPr lang="en-US" sz="3200" dirty="0">
                <a:solidFill>
                  <a:schemeClr val="bg1"/>
                </a:solidFill>
              </a:rPr>
              <a:t> and not even consider the other tools</a:t>
            </a:r>
            <a:r>
              <a:rPr lang="en-US" sz="3200" dirty="0" smtClean="0">
                <a:solidFill>
                  <a:schemeClr val="bg1"/>
                </a:solidFill>
              </a:rPr>
              <a:t>. </a:t>
            </a:r>
            <a:endParaRPr lang="en-US" sz="3200" dirty="0">
              <a:solidFill>
                <a:schemeClr val="bg1"/>
              </a:solidFill>
            </a:endParaRPr>
          </a:p>
        </p:txBody>
      </p:sp>
      <p:sp>
        <p:nvSpPr>
          <p:cNvPr id="5" name="Title 3"/>
          <p:cNvSpPr txBox="1">
            <a:spLocks/>
          </p:cNvSpPr>
          <p:nvPr/>
        </p:nvSpPr>
        <p:spPr>
          <a:xfrm>
            <a:off x="5791200" y="4076700"/>
            <a:ext cx="3048000" cy="12192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Raleway"/>
                <a:ea typeface="+mj-ea"/>
                <a:cs typeface="Raleway"/>
              </a:defRPr>
            </a:lvl1pPr>
          </a:lstStyle>
          <a:p>
            <a:pPr marL="457200" indent="-457200">
              <a:buFontTx/>
              <a:buChar char="-"/>
            </a:pPr>
            <a:r>
              <a:rPr lang="en-US" sz="3200" dirty="0" smtClean="0">
                <a:solidFill>
                  <a:schemeClr val="bg1"/>
                </a:solidFill>
              </a:rPr>
              <a:t>Matt </a:t>
            </a:r>
            <a:r>
              <a:rPr lang="en-US" sz="3200" dirty="0" err="1" smtClean="0">
                <a:solidFill>
                  <a:schemeClr val="bg1"/>
                </a:solidFill>
              </a:rPr>
              <a:t>Jaynes</a:t>
            </a:r>
            <a:endParaRPr lang="en-US" sz="3200" dirty="0">
              <a:solidFill>
                <a:schemeClr val="bg1"/>
              </a:solidFill>
            </a:endParaRPr>
          </a:p>
          <a:p>
            <a:r>
              <a:rPr lang="en-US" sz="3200" dirty="0" smtClean="0">
                <a:solidFill>
                  <a:schemeClr val="bg1"/>
                </a:solidFill>
              </a:rPr>
              <a:t>     [ Taste Test ]</a:t>
            </a:r>
            <a:endParaRPr lang="en-US" sz="3200" dirty="0">
              <a:solidFill>
                <a:schemeClr val="bg1"/>
              </a:solidFill>
            </a:endParaRPr>
          </a:p>
        </p:txBody>
      </p:sp>
    </p:spTree>
    <p:extLst>
      <p:ext uri="{BB962C8B-B14F-4D97-AF65-F5344CB8AC3E}">
        <p14:creationId xmlns:p14="http://schemas.microsoft.com/office/powerpoint/2010/main" val="3701741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207266"/>
            <a:ext cx="8305800" cy="461665"/>
          </a:xfrm>
          <a:prstGeom prst="rect">
            <a:avLst/>
          </a:prstGeom>
        </p:spPr>
        <p:txBody>
          <a:bodyPr wrap="square">
            <a:spAutoFit/>
          </a:bodyPr>
          <a:lstStyle/>
          <a:p>
            <a:r>
              <a:rPr lang="en-US" sz="2400" dirty="0"/>
              <a:t>5</a:t>
            </a:r>
            <a:r>
              <a:rPr lang="en-US" sz="2400" dirty="0" smtClean="0"/>
              <a:t>. Setup Master node</a:t>
            </a:r>
            <a:endParaRPr lang="en-US" sz="2400" dirty="0"/>
          </a:p>
        </p:txBody>
      </p:sp>
      <p:pic>
        <p:nvPicPr>
          <p:cNvPr id="3" name="Picture 2" descr="Screenshot 2014-05-27 16.40.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11" y="3228109"/>
            <a:ext cx="1938944" cy="1077191"/>
          </a:xfrm>
          <a:prstGeom prst="rect">
            <a:avLst/>
          </a:prstGeom>
        </p:spPr>
      </p:pic>
      <p:sp>
        <p:nvSpPr>
          <p:cNvPr id="4" name="Rectangle 3"/>
          <p:cNvSpPr/>
          <p:nvPr/>
        </p:nvSpPr>
        <p:spPr>
          <a:xfrm>
            <a:off x="218333" y="2036811"/>
            <a:ext cx="4826962" cy="369332"/>
          </a:xfrm>
          <a:prstGeom prst="rect">
            <a:avLst/>
          </a:prstGeom>
        </p:spPr>
        <p:txBody>
          <a:bodyPr wrap="none">
            <a:spAutoFit/>
          </a:bodyPr>
          <a:lstStyle/>
          <a:p>
            <a:r>
              <a:rPr lang="nl-NL" dirty="0" smtClean="0"/>
              <a:t>- </a:t>
            </a:r>
            <a:r>
              <a:rPr lang="nl-NL" dirty="0" err="1" smtClean="0"/>
              <a:t>root</a:t>
            </a:r>
            <a:r>
              <a:rPr lang="nl-NL" dirty="0" err="1"/>
              <a:t>@master</a:t>
            </a:r>
            <a:r>
              <a:rPr lang="nl-NL" dirty="0"/>
              <a:t>:~#</a:t>
            </a:r>
            <a:r>
              <a:rPr lang="sv-SE" dirty="0" smtClean="0"/>
              <a:t> </a:t>
            </a:r>
            <a:r>
              <a:rPr lang="sv-SE" dirty="0" err="1" smtClean="0">
                <a:solidFill>
                  <a:schemeClr val="tx1">
                    <a:lumMod val="50000"/>
                    <a:lumOff val="50000"/>
                  </a:schemeClr>
                </a:solidFill>
              </a:rPr>
              <a:t>apt</a:t>
            </a:r>
            <a:r>
              <a:rPr lang="sv-SE" dirty="0">
                <a:solidFill>
                  <a:schemeClr val="tx1">
                    <a:lumMod val="50000"/>
                    <a:lumOff val="50000"/>
                  </a:schemeClr>
                </a:solidFill>
              </a:rPr>
              <a:t>-get </a:t>
            </a:r>
            <a:r>
              <a:rPr lang="sv-SE" dirty="0" err="1">
                <a:solidFill>
                  <a:schemeClr val="tx1">
                    <a:lumMod val="50000"/>
                    <a:lumOff val="50000"/>
                  </a:schemeClr>
                </a:solidFill>
              </a:rPr>
              <a:t>install</a:t>
            </a:r>
            <a:r>
              <a:rPr lang="sv-SE" dirty="0">
                <a:solidFill>
                  <a:schemeClr val="tx1">
                    <a:lumMod val="50000"/>
                    <a:lumOff val="50000"/>
                  </a:schemeClr>
                </a:solidFill>
              </a:rPr>
              <a:t> </a:t>
            </a:r>
            <a:r>
              <a:rPr lang="sv-SE" dirty="0" err="1">
                <a:solidFill>
                  <a:schemeClr val="tx1">
                    <a:lumMod val="50000"/>
                    <a:lumOff val="50000"/>
                  </a:schemeClr>
                </a:solidFill>
              </a:rPr>
              <a:t>puppetmaster</a:t>
            </a:r>
            <a:r>
              <a:rPr lang="sv-SE" dirty="0">
                <a:solidFill>
                  <a:schemeClr val="tx1">
                    <a:lumMod val="50000"/>
                    <a:lumOff val="50000"/>
                  </a:schemeClr>
                </a:solidFill>
              </a:rPr>
              <a:t> -y</a:t>
            </a:r>
            <a:endParaRPr lang="en-US" dirty="0">
              <a:solidFill>
                <a:schemeClr val="tx1">
                  <a:lumMod val="50000"/>
                  <a:lumOff val="50000"/>
                </a:schemeClr>
              </a:solidFill>
            </a:endParaRPr>
          </a:p>
        </p:txBody>
      </p:sp>
      <p:sp>
        <p:nvSpPr>
          <p:cNvPr id="6" name="Rectangle 5"/>
          <p:cNvSpPr/>
          <p:nvPr/>
        </p:nvSpPr>
        <p:spPr>
          <a:xfrm>
            <a:off x="213715" y="2901434"/>
            <a:ext cx="3377848" cy="369332"/>
          </a:xfrm>
          <a:prstGeom prst="rect">
            <a:avLst/>
          </a:prstGeom>
        </p:spPr>
        <p:txBody>
          <a:bodyPr wrap="none">
            <a:spAutoFit/>
          </a:bodyPr>
          <a:lstStyle/>
          <a:p>
            <a:r>
              <a:rPr lang="en-US" dirty="0" smtClean="0"/>
              <a:t>- Add </a:t>
            </a:r>
            <a:r>
              <a:rPr lang="en-US" dirty="0"/>
              <a:t>to /</a:t>
            </a:r>
            <a:r>
              <a:rPr lang="en-US" dirty="0" err="1"/>
              <a:t>etc</a:t>
            </a:r>
            <a:r>
              <a:rPr lang="en-US" dirty="0"/>
              <a:t>/puppet/</a:t>
            </a:r>
            <a:r>
              <a:rPr lang="en-US" dirty="0" err="1"/>
              <a:t>puppet.conf</a:t>
            </a:r>
            <a:endParaRPr lang="en-US" dirty="0"/>
          </a:p>
        </p:txBody>
      </p:sp>
      <p:sp>
        <p:nvSpPr>
          <p:cNvPr id="7" name="Rectangle 6"/>
          <p:cNvSpPr/>
          <p:nvPr/>
        </p:nvSpPr>
        <p:spPr>
          <a:xfrm>
            <a:off x="213715" y="4381500"/>
            <a:ext cx="9021099" cy="369332"/>
          </a:xfrm>
          <a:prstGeom prst="rect">
            <a:avLst/>
          </a:prstGeom>
        </p:spPr>
        <p:txBody>
          <a:bodyPr wrap="square">
            <a:spAutoFit/>
          </a:bodyPr>
          <a:lstStyle/>
          <a:p>
            <a:r>
              <a:rPr lang="nl-NL" dirty="0" smtClean="0"/>
              <a:t>- </a:t>
            </a:r>
            <a:r>
              <a:rPr lang="nl-NL" dirty="0" err="1" smtClean="0"/>
              <a:t>root</a:t>
            </a:r>
            <a:r>
              <a:rPr lang="nl-NL" dirty="0" err="1"/>
              <a:t>@master</a:t>
            </a:r>
            <a:r>
              <a:rPr lang="nl-NL" dirty="0"/>
              <a:t>:~#</a:t>
            </a:r>
            <a:r>
              <a:rPr lang="en-US" dirty="0" smtClean="0"/>
              <a:t> </a:t>
            </a:r>
            <a:r>
              <a:rPr lang="en-US" dirty="0" smtClean="0">
                <a:solidFill>
                  <a:srgbClr val="7F7F7F"/>
                </a:solidFill>
              </a:rPr>
              <a:t>puppet </a:t>
            </a:r>
            <a:r>
              <a:rPr lang="en-US" dirty="0">
                <a:solidFill>
                  <a:srgbClr val="7F7F7F"/>
                </a:solidFill>
              </a:rPr>
              <a:t>resource service </a:t>
            </a:r>
            <a:r>
              <a:rPr lang="en-US" dirty="0" err="1">
                <a:solidFill>
                  <a:srgbClr val="7F7F7F"/>
                </a:solidFill>
              </a:rPr>
              <a:t>puppetmaster</a:t>
            </a:r>
            <a:r>
              <a:rPr lang="en-US" dirty="0">
                <a:solidFill>
                  <a:srgbClr val="7F7F7F"/>
                </a:solidFill>
              </a:rPr>
              <a:t> ensure=running enable=true</a:t>
            </a:r>
          </a:p>
        </p:txBody>
      </p:sp>
    </p:spTree>
    <p:extLst>
      <p:ext uri="{BB962C8B-B14F-4D97-AF65-F5344CB8AC3E}">
        <p14:creationId xmlns:p14="http://schemas.microsoft.com/office/powerpoint/2010/main" val="41053304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207266"/>
            <a:ext cx="8305800" cy="461665"/>
          </a:xfrm>
          <a:prstGeom prst="rect">
            <a:avLst/>
          </a:prstGeom>
        </p:spPr>
        <p:txBody>
          <a:bodyPr wrap="square">
            <a:spAutoFit/>
          </a:bodyPr>
          <a:lstStyle/>
          <a:p>
            <a:r>
              <a:rPr lang="en-US" sz="2400" dirty="0"/>
              <a:t>5</a:t>
            </a:r>
            <a:r>
              <a:rPr lang="en-US" sz="2400" dirty="0" smtClean="0"/>
              <a:t>. Setup Master node (</a:t>
            </a:r>
            <a:r>
              <a:rPr lang="en-US" sz="2400" dirty="0" err="1" smtClean="0"/>
              <a:t>cont</a:t>
            </a:r>
            <a:r>
              <a:rPr lang="en-US" sz="2400" dirty="0" smtClean="0"/>
              <a:t>)</a:t>
            </a:r>
            <a:endParaRPr lang="en-US" sz="2400" dirty="0"/>
          </a:p>
        </p:txBody>
      </p:sp>
      <p:sp>
        <p:nvSpPr>
          <p:cNvPr id="4" name="Rectangle 3"/>
          <p:cNvSpPr/>
          <p:nvPr/>
        </p:nvSpPr>
        <p:spPr>
          <a:xfrm>
            <a:off x="218333" y="2036811"/>
            <a:ext cx="2377687" cy="369332"/>
          </a:xfrm>
          <a:prstGeom prst="rect">
            <a:avLst/>
          </a:prstGeom>
        </p:spPr>
        <p:txBody>
          <a:bodyPr wrap="none">
            <a:spAutoFit/>
          </a:bodyPr>
          <a:lstStyle/>
          <a:p>
            <a:r>
              <a:rPr lang="nl-NL" dirty="0" smtClean="0"/>
              <a:t>- </a:t>
            </a:r>
            <a:r>
              <a:rPr lang="en-US" dirty="0" smtClean="0"/>
              <a:t>Sign Client certificates</a:t>
            </a:r>
            <a:endParaRPr lang="en-US" dirty="0">
              <a:solidFill>
                <a:schemeClr val="tx1">
                  <a:lumMod val="50000"/>
                  <a:lumOff val="50000"/>
                </a:schemeClr>
              </a:solidFill>
            </a:endParaRPr>
          </a:p>
        </p:txBody>
      </p:sp>
      <p:sp>
        <p:nvSpPr>
          <p:cNvPr id="7" name="Rectangle 6"/>
          <p:cNvSpPr/>
          <p:nvPr/>
        </p:nvSpPr>
        <p:spPr>
          <a:xfrm>
            <a:off x="213715" y="3467100"/>
            <a:ext cx="9021099" cy="369332"/>
          </a:xfrm>
          <a:prstGeom prst="rect">
            <a:avLst/>
          </a:prstGeom>
        </p:spPr>
        <p:txBody>
          <a:bodyPr wrap="square">
            <a:spAutoFit/>
          </a:bodyPr>
          <a:lstStyle/>
          <a:p>
            <a:r>
              <a:rPr lang="nl-NL" dirty="0" smtClean="0"/>
              <a:t>- </a:t>
            </a:r>
            <a:r>
              <a:rPr lang="nl-NL" dirty="0" err="1" smtClean="0"/>
              <a:t>root</a:t>
            </a:r>
            <a:r>
              <a:rPr lang="nl-NL" dirty="0" err="1"/>
              <a:t>@master</a:t>
            </a:r>
            <a:r>
              <a:rPr lang="nl-NL" dirty="0"/>
              <a:t>:~#</a:t>
            </a:r>
            <a:r>
              <a:rPr lang="en-US" dirty="0" smtClean="0"/>
              <a:t> </a:t>
            </a:r>
            <a:r>
              <a:rPr lang="en-US" dirty="0">
                <a:solidFill>
                  <a:srgbClr val="7F7F7F"/>
                </a:solidFill>
              </a:rPr>
              <a:t>puppet cert sign </a:t>
            </a:r>
            <a:r>
              <a:rPr lang="en-US" dirty="0" smtClean="0">
                <a:solidFill>
                  <a:srgbClr val="7F7F7F"/>
                </a:solidFill>
              </a:rPr>
              <a:t>–all </a:t>
            </a:r>
            <a:endParaRPr lang="en-US" dirty="0">
              <a:solidFill>
                <a:srgbClr val="7F7F7F"/>
              </a:solidFill>
            </a:endParaRPr>
          </a:p>
        </p:txBody>
      </p:sp>
      <p:pic>
        <p:nvPicPr>
          <p:cNvPr id="2" name="Picture 1" descr="Screenshot 2014-05-27 16.44.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49" y="2406143"/>
            <a:ext cx="4335278" cy="908557"/>
          </a:xfrm>
          <a:prstGeom prst="rect">
            <a:avLst/>
          </a:prstGeom>
        </p:spPr>
      </p:pic>
      <p:pic>
        <p:nvPicPr>
          <p:cNvPr id="9" name="Picture 8" descr="Screenshot 2014-05-27 16.45.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749" y="4244966"/>
            <a:ext cx="5361846" cy="1127134"/>
          </a:xfrm>
          <a:prstGeom prst="rect">
            <a:avLst/>
          </a:prstGeom>
        </p:spPr>
      </p:pic>
      <p:sp>
        <p:nvSpPr>
          <p:cNvPr id="14" name="Rectangle 13"/>
          <p:cNvSpPr/>
          <p:nvPr/>
        </p:nvSpPr>
        <p:spPr>
          <a:xfrm>
            <a:off x="218333" y="3847732"/>
            <a:ext cx="9021099" cy="369332"/>
          </a:xfrm>
          <a:prstGeom prst="rect">
            <a:avLst/>
          </a:prstGeom>
        </p:spPr>
        <p:txBody>
          <a:bodyPr wrap="square">
            <a:spAutoFit/>
          </a:bodyPr>
          <a:lstStyle/>
          <a:p>
            <a:r>
              <a:rPr lang="en-US" dirty="0" smtClean="0"/>
              <a:t>- Add supporting files</a:t>
            </a:r>
            <a:endParaRPr lang="en-US" dirty="0">
              <a:solidFill>
                <a:srgbClr val="7F7F7F"/>
              </a:solidFill>
            </a:endParaRPr>
          </a:p>
        </p:txBody>
      </p:sp>
    </p:spTree>
    <p:extLst>
      <p:ext uri="{BB962C8B-B14F-4D97-AF65-F5344CB8AC3E}">
        <p14:creationId xmlns:p14="http://schemas.microsoft.com/office/powerpoint/2010/main" val="38820642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Puppet</a:t>
            </a:r>
            <a:endParaRPr lang="en-US" sz="2800" dirty="0">
              <a:latin typeface="Raleway"/>
              <a:cs typeface="Raleway"/>
            </a:endParaRPr>
          </a:p>
        </p:txBody>
      </p:sp>
      <p:sp>
        <p:nvSpPr>
          <p:cNvPr id="10" name="Rectangle 9"/>
          <p:cNvSpPr/>
          <p:nvPr/>
        </p:nvSpPr>
        <p:spPr>
          <a:xfrm>
            <a:off x="122901" y="1207266"/>
            <a:ext cx="8305800" cy="461665"/>
          </a:xfrm>
          <a:prstGeom prst="rect">
            <a:avLst/>
          </a:prstGeom>
        </p:spPr>
        <p:txBody>
          <a:bodyPr wrap="square">
            <a:spAutoFit/>
          </a:bodyPr>
          <a:lstStyle/>
          <a:p>
            <a:r>
              <a:rPr lang="en-US" sz="2400" dirty="0" smtClean="0"/>
              <a:t>Puppet Files:</a:t>
            </a:r>
            <a:endParaRPr lang="en-US" sz="2400" dirty="0"/>
          </a:p>
        </p:txBody>
      </p:sp>
      <p:sp>
        <p:nvSpPr>
          <p:cNvPr id="14" name="Rectangle 13"/>
          <p:cNvSpPr/>
          <p:nvPr/>
        </p:nvSpPr>
        <p:spPr>
          <a:xfrm>
            <a:off x="838200" y="2252365"/>
            <a:ext cx="9021099" cy="923330"/>
          </a:xfrm>
          <a:prstGeom prst="rect">
            <a:avLst/>
          </a:prstGeom>
        </p:spPr>
        <p:txBody>
          <a:bodyPr wrap="square">
            <a:spAutoFit/>
          </a:bodyPr>
          <a:lstStyle/>
          <a:p>
            <a:r>
              <a:rPr lang="en-US" dirty="0"/>
              <a:t>/</a:t>
            </a:r>
            <a:r>
              <a:rPr lang="en-US" dirty="0" err="1"/>
              <a:t>etc</a:t>
            </a:r>
            <a:r>
              <a:rPr lang="en-US" dirty="0"/>
              <a:t>/puppet/modules/taste/templates/</a:t>
            </a:r>
            <a:r>
              <a:rPr lang="en-US" dirty="0" err="1"/>
              <a:t>index.erb</a:t>
            </a:r>
            <a:r>
              <a:rPr lang="en-US" dirty="0"/>
              <a:t> </a:t>
            </a:r>
            <a:endParaRPr lang="en-US" dirty="0" smtClean="0"/>
          </a:p>
          <a:p>
            <a:endParaRPr lang="en-US" dirty="0"/>
          </a:p>
          <a:p>
            <a:r>
              <a:rPr lang="is-IS" dirty="0"/>
              <a:t>/etc/puppet/manifests/site.pp </a:t>
            </a:r>
          </a:p>
        </p:txBody>
      </p:sp>
      <p:sp>
        <p:nvSpPr>
          <p:cNvPr id="2" name="Rectangle 1"/>
          <p:cNvSpPr/>
          <p:nvPr/>
        </p:nvSpPr>
        <p:spPr>
          <a:xfrm>
            <a:off x="122901" y="3848100"/>
            <a:ext cx="9906000" cy="646331"/>
          </a:xfrm>
          <a:prstGeom prst="rect">
            <a:avLst/>
          </a:prstGeom>
        </p:spPr>
        <p:txBody>
          <a:bodyPr wrap="square">
            <a:spAutoFit/>
          </a:bodyPr>
          <a:lstStyle/>
          <a:p>
            <a:r>
              <a:rPr lang="en-US" dirty="0" smtClean="0">
                <a:solidFill>
                  <a:srgbClr val="3366FF"/>
                </a:solidFill>
              </a:rPr>
              <a:t>REF:</a:t>
            </a:r>
          </a:p>
          <a:p>
            <a:r>
              <a:rPr lang="en-US" dirty="0">
                <a:solidFill>
                  <a:srgbClr val="3366FF"/>
                </a:solidFill>
              </a:rPr>
              <a:t> </a:t>
            </a:r>
            <a:r>
              <a:rPr lang="en-US" dirty="0" smtClean="0">
                <a:solidFill>
                  <a:srgbClr val="3366FF"/>
                </a:solidFill>
              </a:rPr>
              <a:t>  https</a:t>
            </a:r>
            <a:r>
              <a:rPr lang="en-US" dirty="0">
                <a:solidFill>
                  <a:srgbClr val="3366FF"/>
                </a:solidFill>
              </a:rPr>
              <a:t>://</a:t>
            </a:r>
            <a:r>
              <a:rPr lang="en-US" dirty="0" err="1">
                <a:solidFill>
                  <a:srgbClr val="3366FF"/>
                </a:solidFill>
              </a:rPr>
              <a:t>github.com</a:t>
            </a:r>
            <a:r>
              <a:rPr lang="en-US" dirty="0">
                <a:solidFill>
                  <a:srgbClr val="3366FF"/>
                </a:solidFill>
              </a:rPr>
              <a:t>/</a:t>
            </a:r>
            <a:r>
              <a:rPr lang="en-US" dirty="0" err="1">
                <a:solidFill>
                  <a:srgbClr val="3366FF"/>
                </a:solidFill>
              </a:rPr>
              <a:t>noahjs</a:t>
            </a:r>
            <a:r>
              <a:rPr lang="en-US" dirty="0">
                <a:solidFill>
                  <a:srgbClr val="3366FF"/>
                </a:solidFill>
              </a:rPr>
              <a:t>/</a:t>
            </a:r>
            <a:r>
              <a:rPr lang="en-US" dirty="0" err="1">
                <a:solidFill>
                  <a:srgbClr val="3366FF"/>
                </a:solidFill>
              </a:rPr>
              <a:t>azphp</a:t>
            </a:r>
            <a:r>
              <a:rPr lang="en-US" dirty="0">
                <a:solidFill>
                  <a:srgbClr val="3366FF"/>
                </a:solidFill>
              </a:rPr>
              <a:t>-</a:t>
            </a:r>
            <a:r>
              <a:rPr lang="en-US" dirty="0" err="1">
                <a:solidFill>
                  <a:srgbClr val="3366FF"/>
                </a:solidFill>
              </a:rPr>
              <a:t>configmanagement</a:t>
            </a:r>
            <a:r>
              <a:rPr lang="en-US" dirty="0">
                <a:solidFill>
                  <a:srgbClr val="3366FF"/>
                </a:solidFill>
              </a:rPr>
              <a:t>-presentation/example-code/puppet</a:t>
            </a:r>
          </a:p>
        </p:txBody>
      </p:sp>
    </p:spTree>
    <p:extLst>
      <p:ext uri="{BB962C8B-B14F-4D97-AF65-F5344CB8AC3E}">
        <p14:creationId xmlns:p14="http://schemas.microsoft.com/office/powerpoint/2010/main" val="257880408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smtClean="0">
                <a:latin typeface="Raleway"/>
                <a:cs typeface="Raleway"/>
              </a:rPr>
              <a:t>Puppet (Notes)</a:t>
            </a:r>
            <a:endParaRPr lang="en-US" sz="2800" dirty="0">
              <a:latin typeface="Raleway"/>
              <a:cs typeface="Raleway"/>
            </a:endParaRPr>
          </a:p>
        </p:txBody>
      </p:sp>
      <p:sp>
        <p:nvSpPr>
          <p:cNvPr id="8" name="Rectangle 7"/>
          <p:cNvSpPr/>
          <p:nvPr/>
        </p:nvSpPr>
        <p:spPr>
          <a:xfrm>
            <a:off x="122901" y="1257300"/>
            <a:ext cx="8305800" cy="2677656"/>
          </a:xfrm>
          <a:prstGeom prst="rect">
            <a:avLst/>
          </a:prstGeom>
        </p:spPr>
        <p:txBody>
          <a:bodyPr wrap="square">
            <a:spAutoFit/>
          </a:bodyPr>
          <a:lstStyle/>
          <a:p>
            <a:r>
              <a:rPr lang="en-US" sz="2400" dirty="0" smtClean="0"/>
              <a:t>Directive Language: Custom</a:t>
            </a:r>
          </a:p>
          <a:p>
            <a:endParaRPr lang="en-US" sz="2400" dirty="0"/>
          </a:p>
          <a:p>
            <a:r>
              <a:rPr lang="en-US" sz="2400" dirty="0" smtClean="0"/>
              <a:t>Execution Order: </a:t>
            </a:r>
          </a:p>
          <a:p>
            <a:r>
              <a:rPr lang="en-US" sz="2400" dirty="0"/>
              <a:t>	</a:t>
            </a:r>
            <a:r>
              <a:rPr lang="en-US" sz="2400" dirty="0" smtClean="0"/>
              <a:t>Custom </a:t>
            </a:r>
            <a:r>
              <a:rPr lang="en-US" sz="2400" dirty="0"/>
              <a:t>internal ordering for directives </a:t>
            </a:r>
            <a:endParaRPr lang="en-US" sz="2400" dirty="0" smtClean="0"/>
          </a:p>
          <a:p>
            <a:endParaRPr lang="en-US" sz="2400" dirty="0"/>
          </a:p>
          <a:p>
            <a:r>
              <a:rPr lang="en-US" sz="2400" dirty="0" smtClean="0"/>
              <a:t>Remote execution: N/A </a:t>
            </a:r>
          </a:p>
          <a:p>
            <a:r>
              <a:rPr lang="en-US" sz="2400" dirty="0"/>
              <a:t>	</a:t>
            </a:r>
            <a:r>
              <a:rPr lang="en-US" sz="2400" dirty="0" smtClean="0"/>
              <a:t>Recommends: </a:t>
            </a:r>
            <a:r>
              <a:rPr lang="en-US" sz="2400" dirty="0" err="1" smtClean="0"/>
              <a:t>mcollective</a:t>
            </a:r>
            <a:endParaRPr lang="en-US" sz="2400" dirty="0"/>
          </a:p>
        </p:txBody>
      </p:sp>
    </p:spTree>
    <p:extLst>
      <p:ext uri="{BB962C8B-B14F-4D97-AF65-F5344CB8AC3E}">
        <p14:creationId xmlns:p14="http://schemas.microsoft.com/office/powerpoint/2010/main" val="25130269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Chef</a:t>
            </a:r>
            <a:endParaRPr lang="en-US" sz="2800" dirty="0">
              <a:latin typeface="Raleway"/>
              <a:cs typeface="Raleway"/>
            </a:endParaRPr>
          </a:p>
        </p:txBody>
      </p:sp>
      <p:pic>
        <p:nvPicPr>
          <p:cNvPr id="7" name="Picture 6"/>
          <p:cNvPicPr>
            <a:picLocks noChangeAspect="1"/>
          </p:cNvPicPr>
          <p:nvPr/>
        </p:nvPicPr>
        <p:blipFill>
          <a:blip r:embed="rId3"/>
          <a:stretch>
            <a:fillRect/>
          </a:stretch>
        </p:blipFill>
        <p:spPr>
          <a:xfrm>
            <a:off x="2209800" y="1638300"/>
            <a:ext cx="4316387" cy="3405629"/>
          </a:xfrm>
          <a:prstGeom prst="rect">
            <a:avLst/>
          </a:prstGeom>
        </p:spPr>
      </p:pic>
    </p:spTree>
    <p:extLst>
      <p:ext uri="{BB962C8B-B14F-4D97-AF65-F5344CB8AC3E}">
        <p14:creationId xmlns:p14="http://schemas.microsoft.com/office/powerpoint/2010/main" val="10011251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smtClean="0">
                <a:latin typeface="Raleway"/>
                <a:cs typeface="Raleway"/>
              </a:rPr>
              <a:t>Chef (Layout)</a:t>
            </a:r>
            <a:endParaRPr lang="en-US" sz="2800" dirty="0">
              <a:latin typeface="Raleway"/>
              <a:cs typeface="Raleway"/>
            </a:endParaRPr>
          </a:p>
        </p:txBody>
      </p:sp>
      <p:pic>
        <p:nvPicPr>
          <p:cNvPr id="6" name="Picture 5"/>
          <p:cNvPicPr>
            <a:picLocks noChangeAspect="1"/>
          </p:cNvPicPr>
          <p:nvPr/>
        </p:nvPicPr>
        <p:blipFill>
          <a:blip r:embed="rId3"/>
          <a:stretch>
            <a:fillRect/>
          </a:stretch>
        </p:blipFill>
        <p:spPr>
          <a:xfrm>
            <a:off x="1143000" y="1257300"/>
            <a:ext cx="6633499" cy="4282890"/>
          </a:xfrm>
          <a:prstGeom prst="rect">
            <a:avLst/>
          </a:prstGeom>
        </p:spPr>
      </p:pic>
    </p:spTree>
    <p:extLst>
      <p:ext uri="{BB962C8B-B14F-4D97-AF65-F5344CB8AC3E}">
        <p14:creationId xmlns:p14="http://schemas.microsoft.com/office/powerpoint/2010/main" val="148009747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a:latin typeface="Raleway"/>
                <a:cs typeface="Raleway"/>
              </a:rPr>
              <a:t>LAMP: </a:t>
            </a:r>
            <a:r>
              <a:rPr lang="en-US" sz="2800" dirty="0" smtClean="0">
                <a:latin typeface="Raleway"/>
                <a:cs typeface="Raleway"/>
              </a:rPr>
              <a:t>Chef (Terminology)</a:t>
            </a:r>
            <a:endParaRPr lang="en-US" sz="2800" dirty="0">
              <a:latin typeface="Raleway"/>
              <a:cs typeface="Raleway"/>
            </a:endParaRPr>
          </a:p>
        </p:txBody>
      </p:sp>
      <p:sp>
        <p:nvSpPr>
          <p:cNvPr id="2" name="Rectangle 1"/>
          <p:cNvSpPr/>
          <p:nvPr/>
        </p:nvSpPr>
        <p:spPr>
          <a:xfrm>
            <a:off x="95192" y="1638300"/>
            <a:ext cx="9829800" cy="3252172"/>
          </a:xfrm>
          <a:prstGeom prst="rect">
            <a:avLst/>
          </a:prstGeom>
        </p:spPr>
        <p:txBody>
          <a:bodyPr wrap="square">
            <a:spAutoFit/>
          </a:bodyPr>
          <a:lstStyle/>
          <a:p>
            <a:r>
              <a:rPr lang="fr-FR" sz="4400" baseline="30000" dirty="0"/>
              <a:t>Directives = </a:t>
            </a:r>
            <a:r>
              <a:rPr lang="fr-FR" sz="4400" baseline="30000" dirty="0" err="1" smtClean="0"/>
              <a:t>Resources</a:t>
            </a:r>
            <a:endParaRPr lang="fr-FR" sz="4400" baseline="30000" dirty="0" smtClean="0"/>
          </a:p>
          <a:p>
            <a:endParaRPr lang="fr-FR" sz="4400" baseline="30000" dirty="0"/>
          </a:p>
          <a:p>
            <a:r>
              <a:rPr lang="en-US" sz="4400" baseline="30000" dirty="0"/>
              <a:t>Directives Script = </a:t>
            </a:r>
            <a:r>
              <a:rPr lang="en-US" sz="4400" baseline="30000" dirty="0" smtClean="0"/>
              <a:t>Recipe</a:t>
            </a:r>
          </a:p>
          <a:p>
            <a:endParaRPr lang="en-US" sz="4400" baseline="30000" dirty="0"/>
          </a:p>
          <a:p>
            <a:r>
              <a:rPr lang="en-US" sz="4400" baseline="30000" dirty="0"/>
              <a:t>Group of recipes and supporting files = </a:t>
            </a:r>
            <a:r>
              <a:rPr lang="en-US" sz="4400" baseline="30000" dirty="0" smtClean="0"/>
              <a:t>Cookbook</a:t>
            </a:r>
          </a:p>
          <a:p>
            <a:endParaRPr lang="en-US" sz="4400" baseline="30000" dirty="0"/>
          </a:p>
          <a:p>
            <a:r>
              <a:rPr lang="en-US" sz="4400" baseline="30000" dirty="0" err="1"/>
              <a:t>Ohai</a:t>
            </a:r>
            <a:r>
              <a:rPr lang="en-US" sz="4400" baseline="30000" dirty="0"/>
              <a:t> is the utility Chef uses for detecting node metadata.</a:t>
            </a:r>
            <a:endParaRPr lang="en-US" sz="4400" dirty="0"/>
          </a:p>
        </p:txBody>
      </p:sp>
    </p:spTree>
    <p:extLst>
      <p:ext uri="{BB962C8B-B14F-4D97-AF65-F5344CB8AC3E}">
        <p14:creationId xmlns:p14="http://schemas.microsoft.com/office/powerpoint/2010/main" val="388702357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1. Install Chef on Master</a:t>
            </a:r>
            <a:endParaRPr lang="en-US" sz="2400" dirty="0"/>
          </a:p>
        </p:txBody>
      </p:sp>
      <p:pic>
        <p:nvPicPr>
          <p:cNvPr id="3" name="Picture 2" descr="Screenshot 2014-05-27 16.58.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71700"/>
            <a:ext cx="9144000" cy="1683806"/>
          </a:xfrm>
          <a:prstGeom prst="rect">
            <a:avLst/>
          </a:prstGeom>
        </p:spPr>
      </p:pic>
    </p:spTree>
    <p:extLst>
      <p:ext uri="{BB962C8B-B14F-4D97-AF65-F5344CB8AC3E}">
        <p14:creationId xmlns:p14="http://schemas.microsoft.com/office/powerpoint/2010/main" val="17225566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207266"/>
            <a:ext cx="8305800" cy="461665"/>
          </a:xfrm>
          <a:prstGeom prst="rect">
            <a:avLst/>
          </a:prstGeom>
        </p:spPr>
        <p:txBody>
          <a:bodyPr wrap="square">
            <a:spAutoFit/>
          </a:bodyPr>
          <a:lstStyle/>
          <a:p>
            <a:r>
              <a:rPr lang="en-US" sz="2400" dirty="0" smtClean="0"/>
              <a:t>2. Install Chef on Workstation</a:t>
            </a:r>
            <a:endParaRPr lang="en-US" sz="2400" dirty="0"/>
          </a:p>
        </p:txBody>
      </p:sp>
      <p:pic>
        <p:nvPicPr>
          <p:cNvPr id="2" name="Picture 1" descr="Screenshot 2014-05-27 16.59.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79322"/>
            <a:ext cx="5867400" cy="3864489"/>
          </a:xfrm>
          <a:prstGeom prst="rect">
            <a:avLst/>
          </a:prstGeom>
        </p:spPr>
      </p:pic>
    </p:spTree>
    <p:extLst>
      <p:ext uri="{BB962C8B-B14F-4D97-AF65-F5344CB8AC3E}">
        <p14:creationId xmlns:p14="http://schemas.microsoft.com/office/powerpoint/2010/main" val="31266926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207266"/>
            <a:ext cx="8305800" cy="461665"/>
          </a:xfrm>
          <a:prstGeom prst="rect">
            <a:avLst/>
          </a:prstGeom>
        </p:spPr>
        <p:txBody>
          <a:bodyPr wrap="square">
            <a:spAutoFit/>
          </a:bodyPr>
          <a:lstStyle/>
          <a:p>
            <a:r>
              <a:rPr lang="en-US" sz="2400" dirty="0"/>
              <a:t>3. Set up the configuration files</a:t>
            </a:r>
          </a:p>
        </p:txBody>
      </p:sp>
      <p:pic>
        <p:nvPicPr>
          <p:cNvPr id="3" name="Picture 2" descr="Screenshot 2014-05-27 17.00.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06" y="1660849"/>
            <a:ext cx="4953000" cy="3955316"/>
          </a:xfrm>
          <a:prstGeom prst="rect">
            <a:avLst/>
          </a:prstGeom>
        </p:spPr>
      </p:pic>
    </p:spTree>
    <p:extLst>
      <p:ext uri="{BB962C8B-B14F-4D97-AF65-F5344CB8AC3E}">
        <p14:creationId xmlns:p14="http://schemas.microsoft.com/office/powerpoint/2010/main" val="135125602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000" y="2120567"/>
            <a:ext cx="8394170" cy="1015663"/>
          </a:xfrm>
          <a:prstGeom prst="rect">
            <a:avLst/>
          </a:prstGeom>
          <a:noFill/>
        </p:spPr>
        <p:txBody>
          <a:bodyPr wrap="none" rtlCol="0">
            <a:spAutoFit/>
          </a:bodyPr>
          <a:lstStyle/>
          <a:p>
            <a:r>
              <a:rPr lang="en-US" sz="6000" b="1" dirty="0" smtClean="0">
                <a:latin typeface="RALEWAY"/>
                <a:cs typeface="RALEWAY"/>
              </a:rPr>
              <a:t>Infrastructure as Code</a:t>
            </a:r>
            <a:endParaRPr lang="en-US" sz="6000" b="1" dirty="0">
              <a:latin typeface="RALEWAY"/>
              <a:cs typeface="RALEWAY"/>
            </a:endParaRPr>
          </a:p>
        </p:txBody>
      </p:sp>
    </p:spTree>
    <p:extLst>
      <p:ext uri="{BB962C8B-B14F-4D97-AF65-F5344CB8AC3E}">
        <p14:creationId xmlns:p14="http://schemas.microsoft.com/office/powerpoint/2010/main" val="2934279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207266"/>
            <a:ext cx="8305800" cy="461665"/>
          </a:xfrm>
          <a:prstGeom prst="rect">
            <a:avLst/>
          </a:prstGeom>
        </p:spPr>
        <p:txBody>
          <a:bodyPr wrap="square">
            <a:spAutoFit/>
          </a:bodyPr>
          <a:lstStyle/>
          <a:p>
            <a:r>
              <a:rPr lang="en-US" sz="2400" dirty="0" smtClean="0"/>
              <a:t>4. Install Chef on Children</a:t>
            </a:r>
            <a:endParaRPr lang="en-US" sz="2400" dirty="0"/>
          </a:p>
        </p:txBody>
      </p:sp>
      <p:sp>
        <p:nvSpPr>
          <p:cNvPr id="2" name="Rectangle 1"/>
          <p:cNvSpPr/>
          <p:nvPr/>
        </p:nvSpPr>
        <p:spPr>
          <a:xfrm>
            <a:off x="533400" y="2211169"/>
            <a:ext cx="8077200" cy="646331"/>
          </a:xfrm>
          <a:prstGeom prst="rect">
            <a:avLst/>
          </a:prstGeom>
        </p:spPr>
        <p:txBody>
          <a:bodyPr wrap="square">
            <a:spAutoFit/>
          </a:bodyPr>
          <a:lstStyle/>
          <a:p>
            <a:r>
              <a:rPr lang="nl-NL" dirty="0" err="1"/>
              <a:t>root@work</a:t>
            </a:r>
            <a:r>
              <a:rPr lang="nl-NL" dirty="0"/>
              <a:t>:~/chef-</a:t>
            </a:r>
            <a:r>
              <a:rPr lang="nl-NL" dirty="0" err="1"/>
              <a:t>repo</a:t>
            </a:r>
            <a:r>
              <a:rPr lang="nl-NL" dirty="0"/>
              <a:t># </a:t>
            </a:r>
            <a:r>
              <a:rPr lang="nl-NL" dirty="0" err="1">
                <a:solidFill>
                  <a:srgbClr val="7F7F7F"/>
                </a:solidFill>
              </a:rPr>
              <a:t>knife</a:t>
            </a:r>
            <a:r>
              <a:rPr lang="nl-NL" dirty="0">
                <a:solidFill>
                  <a:srgbClr val="7F7F7F"/>
                </a:solidFill>
              </a:rPr>
              <a:t> bootstrap </a:t>
            </a:r>
            <a:r>
              <a:rPr lang="nl-NL" dirty="0" err="1">
                <a:solidFill>
                  <a:srgbClr val="7F7F7F"/>
                </a:solidFill>
              </a:rPr>
              <a:t>puppy.dev</a:t>
            </a:r>
            <a:r>
              <a:rPr lang="nl-NL" dirty="0">
                <a:solidFill>
                  <a:srgbClr val="7F7F7F"/>
                </a:solidFill>
              </a:rPr>
              <a:t> -x root</a:t>
            </a:r>
          </a:p>
          <a:p>
            <a:r>
              <a:rPr lang="nl-NL" dirty="0" err="1"/>
              <a:t>root@work</a:t>
            </a:r>
            <a:r>
              <a:rPr lang="nl-NL" dirty="0"/>
              <a:t>:~/chef-</a:t>
            </a:r>
            <a:r>
              <a:rPr lang="nl-NL" dirty="0" err="1"/>
              <a:t>repo</a:t>
            </a:r>
            <a:r>
              <a:rPr lang="nl-NL" dirty="0"/>
              <a:t># </a:t>
            </a:r>
            <a:r>
              <a:rPr lang="nl-NL" dirty="0" err="1">
                <a:solidFill>
                  <a:srgbClr val="7F7F7F"/>
                </a:solidFill>
              </a:rPr>
              <a:t>knife</a:t>
            </a:r>
            <a:r>
              <a:rPr lang="nl-NL" dirty="0">
                <a:solidFill>
                  <a:srgbClr val="7F7F7F"/>
                </a:solidFill>
              </a:rPr>
              <a:t> bootstrap </a:t>
            </a:r>
            <a:r>
              <a:rPr lang="nl-NL" dirty="0" err="1">
                <a:solidFill>
                  <a:srgbClr val="7F7F7F"/>
                </a:solidFill>
              </a:rPr>
              <a:t>kitty.dev</a:t>
            </a:r>
            <a:r>
              <a:rPr lang="nl-NL" dirty="0">
                <a:solidFill>
                  <a:srgbClr val="7F7F7F"/>
                </a:solidFill>
              </a:rPr>
              <a:t> -x root</a:t>
            </a:r>
            <a:endParaRPr lang="en-US" dirty="0">
              <a:solidFill>
                <a:srgbClr val="7F7F7F"/>
              </a:solidFill>
            </a:endParaRPr>
          </a:p>
        </p:txBody>
      </p:sp>
      <p:sp>
        <p:nvSpPr>
          <p:cNvPr id="4" name="Rectangle 3"/>
          <p:cNvSpPr/>
          <p:nvPr/>
        </p:nvSpPr>
        <p:spPr>
          <a:xfrm>
            <a:off x="533400" y="3695700"/>
            <a:ext cx="2518638" cy="369332"/>
          </a:xfrm>
          <a:prstGeom prst="rect">
            <a:avLst/>
          </a:prstGeom>
        </p:spPr>
        <p:txBody>
          <a:bodyPr wrap="none">
            <a:spAutoFit/>
          </a:bodyPr>
          <a:lstStyle/>
          <a:p>
            <a:r>
              <a:rPr lang="nl-NL" dirty="0" err="1" smtClean="0"/>
              <a:t>That</a:t>
            </a:r>
            <a:r>
              <a:rPr lang="nl-NL" dirty="0" smtClean="0"/>
              <a:t> was </a:t>
            </a:r>
            <a:r>
              <a:rPr lang="nl-NL" dirty="0" err="1" smtClean="0"/>
              <a:t>pretty</a:t>
            </a:r>
            <a:r>
              <a:rPr lang="nl-NL" dirty="0" smtClean="0"/>
              <a:t> easy no?</a:t>
            </a:r>
            <a:endParaRPr lang="en-US" dirty="0"/>
          </a:p>
        </p:txBody>
      </p:sp>
    </p:spTree>
    <p:extLst>
      <p:ext uri="{BB962C8B-B14F-4D97-AF65-F5344CB8AC3E}">
        <p14:creationId xmlns:p14="http://schemas.microsoft.com/office/powerpoint/2010/main" val="40610244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207266"/>
            <a:ext cx="8305800" cy="461665"/>
          </a:xfrm>
          <a:prstGeom prst="rect">
            <a:avLst/>
          </a:prstGeom>
        </p:spPr>
        <p:txBody>
          <a:bodyPr wrap="square">
            <a:spAutoFit/>
          </a:bodyPr>
          <a:lstStyle/>
          <a:p>
            <a:r>
              <a:rPr lang="en-US" sz="2400" dirty="0"/>
              <a:t>5</a:t>
            </a:r>
            <a:r>
              <a:rPr lang="en-US" sz="2400" dirty="0" smtClean="0"/>
              <a:t>. Create Cookbook</a:t>
            </a:r>
            <a:endParaRPr lang="en-US" sz="2400" dirty="0"/>
          </a:p>
        </p:txBody>
      </p:sp>
      <p:sp>
        <p:nvSpPr>
          <p:cNvPr id="2" name="Rectangle 1"/>
          <p:cNvSpPr/>
          <p:nvPr/>
        </p:nvSpPr>
        <p:spPr>
          <a:xfrm>
            <a:off x="533400" y="2211169"/>
            <a:ext cx="8077200" cy="369332"/>
          </a:xfrm>
          <a:prstGeom prst="rect">
            <a:avLst/>
          </a:prstGeom>
        </p:spPr>
        <p:txBody>
          <a:bodyPr wrap="square">
            <a:spAutoFit/>
          </a:bodyPr>
          <a:lstStyle/>
          <a:p>
            <a:r>
              <a:rPr lang="nl-NL" dirty="0" err="1"/>
              <a:t>root@work</a:t>
            </a:r>
            <a:r>
              <a:rPr lang="nl-NL" dirty="0"/>
              <a:t>:~/chef-</a:t>
            </a:r>
            <a:r>
              <a:rPr lang="nl-NL" dirty="0" err="1"/>
              <a:t>repo</a:t>
            </a:r>
            <a:r>
              <a:rPr lang="nl-NL" dirty="0"/>
              <a:t># </a:t>
            </a:r>
            <a:r>
              <a:rPr lang="en-US" dirty="0">
                <a:solidFill>
                  <a:srgbClr val="7F7F7F"/>
                </a:solidFill>
              </a:rPr>
              <a:t>knife cookbook create </a:t>
            </a:r>
            <a:r>
              <a:rPr lang="en-US" dirty="0" smtClean="0">
                <a:solidFill>
                  <a:srgbClr val="7F7F7F"/>
                </a:solidFill>
              </a:rPr>
              <a:t>taste</a:t>
            </a:r>
            <a:endParaRPr lang="en-US" dirty="0">
              <a:solidFill>
                <a:srgbClr val="7F7F7F"/>
              </a:solidFill>
            </a:endParaRPr>
          </a:p>
        </p:txBody>
      </p:sp>
      <p:sp>
        <p:nvSpPr>
          <p:cNvPr id="9" name="Rectangle 8"/>
          <p:cNvSpPr/>
          <p:nvPr/>
        </p:nvSpPr>
        <p:spPr>
          <a:xfrm>
            <a:off x="122901" y="3081635"/>
            <a:ext cx="8305800" cy="461665"/>
          </a:xfrm>
          <a:prstGeom prst="rect">
            <a:avLst/>
          </a:prstGeom>
        </p:spPr>
        <p:txBody>
          <a:bodyPr wrap="square">
            <a:spAutoFit/>
          </a:bodyPr>
          <a:lstStyle/>
          <a:p>
            <a:r>
              <a:rPr lang="en-US" sz="2400" dirty="0" smtClean="0"/>
              <a:t>Chef Cookbook Files:</a:t>
            </a:r>
            <a:endParaRPr lang="en-US" sz="2400" dirty="0"/>
          </a:p>
        </p:txBody>
      </p:sp>
      <p:sp>
        <p:nvSpPr>
          <p:cNvPr id="11" name="Rectangle 10"/>
          <p:cNvSpPr/>
          <p:nvPr/>
        </p:nvSpPr>
        <p:spPr>
          <a:xfrm>
            <a:off x="838200" y="4126734"/>
            <a:ext cx="9021099" cy="923330"/>
          </a:xfrm>
          <a:prstGeom prst="rect">
            <a:avLst/>
          </a:prstGeom>
        </p:spPr>
        <p:txBody>
          <a:bodyPr wrap="square">
            <a:spAutoFit/>
          </a:bodyPr>
          <a:lstStyle/>
          <a:p>
            <a:r>
              <a:rPr lang="nl-NL" dirty="0"/>
              <a:t>/root/chef-</a:t>
            </a:r>
            <a:r>
              <a:rPr lang="nl-NL" dirty="0" err="1"/>
              <a:t>repo</a:t>
            </a:r>
            <a:r>
              <a:rPr lang="nl-NL" dirty="0"/>
              <a:t>/</a:t>
            </a:r>
            <a:r>
              <a:rPr lang="hu-HU" dirty="0" smtClean="0"/>
              <a:t>cookbooks</a:t>
            </a:r>
            <a:r>
              <a:rPr lang="hu-HU" dirty="0"/>
              <a:t>/taste/templates/default/</a:t>
            </a:r>
            <a:r>
              <a:rPr lang="hu-HU" dirty="0" smtClean="0"/>
              <a:t>index.html.erb</a:t>
            </a:r>
          </a:p>
          <a:p>
            <a:endParaRPr lang="hu-HU" dirty="0"/>
          </a:p>
          <a:p>
            <a:r>
              <a:rPr lang="nl-NL" dirty="0"/>
              <a:t>/root/chef-</a:t>
            </a:r>
            <a:r>
              <a:rPr lang="nl-NL" dirty="0" err="1"/>
              <a:t>repo</a:t>
            </a:r>
            <a:r>
              <a:rPr lang="nl-NL" dirty="0"/>
              <a:t>/</a:t>
            </a:r>
            <a:r>
              <a:rPr lang="nl-NL" dirty="0" err="1"/>
              <a:t>cookbooks</a:t>
            </a:r>
            <a:r>
              <a:rPr lang="nl-NL" dirty="0"/>
              <a:t>/taste/</a:t>
            </a:r>
            <a:r>
              <a:rPr lang="nl-NL" dirty="0" err="1"/>
              <a:t>recipes</a:t>
            </a:r>
            <a:r>
              <a:rPr lang="nl-NL" dirty="0"/>
              <a:t>/</a:t>
            </a:r>
            <a:r>
              <a:rPr lang="nl-NL" dirty="0" err="1" smtClean="0"/>
              <a:t>default.rb</a:t>
            </a:r>
            <a:r>
              <a:rPr lang="hu-HU" dirty="0" smtClean="0"/>
              <a:t> </a:t>
            </a:r>
            <a:endParaRPr lang="hu-HU" dirty="0"/>
          </a:p>
        </p:txBody>
      </p:sp>
      <p:sp>
        <p:nvSpPr>
          <p:cNvPr id="3" name="Rectangle 2"/>
          <p:cNvSpPr/>
          <p:nvPr/>
        </p:nvSpPr>
        <p:spPr>
          <a:xfrm>
            <a:off x="0" y="5050064"/>
            <a:ext cx="9144000" cy="646331"/>
          </a:xfrm>
          <a:prstGeom prst="rect">
            <a:avLst/>
          </a:prstGeom>
        </p:spPr>
        <p:txBody>
          <a:bodyPr wrap="square">
            <a:spAutoFit/>
          </a:bodyPr>
          <a:lstStyle/>
          <a:p>
            <a:r>
              <a:rPr lang="en-US" dirty="0">
                <a:solidFill>
                  <a:srgbClr val="3366FF"/>
                </a:solidFill>
              </a:rPr>
              <a:t>REF:</a:t>
            </a:r>
          </a:p>
          <a:p>
            <a:r>
              <a:rPr lang="en-US" dirty="0">
                <a:solidFill>
                  <a:srgbClr val="3366FF"/>
                </a:solidFill>
              </a:rPr>
              <a:t>   https://</a:t>
            </a:r>
            <a:r>
              <a:rPr lang="en-US" dirty="0" err="1">
                <a:solidFill>
                  <a:srgbClr val="3366FF"/>
                </a:solidFill>
              </a:rPr>
              <a:t>github.com</a:t>
            </a:r>
            <a:r>
              <a:rPr lang="en-US" dirty="0">
                <a:solidFill>
                  <a:srgbClr val="3366FF"/>
                </a:solidFill>
              </a:rPr>
              <a:t>/</a:t>
            </a:r>
            <a:r>
              <a:rPr lang="en-US" dirty="0" err="1">
                <a:solidFill>
                  <a:srgbClr val="3366FF"/>
                </a:solidFill>
              </a:rPr>
              <a:t>noahjs</a:t>
            </a:r>
            <a:r>
              <a:rPr lang="en-US" dirty="0">
                <a:solidFill>
                  <a:srgbClr val="3366FF"/>
                </a:solidFill>
              </a:rPr>
              <a:t>/</a:t>
            </a:r>
            <a:r>
              <a:rPr lang="en-US" dirty="0" err="1">
                <a:solidFill>
                  <a:srgbClr val="3366FF"/>
                </a:solidFill>
              </a:rPr>
              <a:t>azphp</a:t>
            </a:r>
            <a:r>
              <a:rPr lang="en-US" dirty="0">
                <a:solidFill>
                  <a:srgbClr val="3366FF"/>
                </a:solidFill>
              </a:rPr>
              <a:t>-</a:t>
            </a:r>
            <a:r>
              <a:rPr lang="en-US" dirty="0" err="1">
                <a:solidFill>
                  <a:srgbClr val="3366FF"/>
                </a:solidFill>
              </a:rPr>
              <a:t>configmanagement</a:t>
            </a:r>
            <a:r>
              <a:rPr lang="en-US" dirty="0">
                <a:solidFill>
                  <a:srgbClr val="3366FF"/>
                </a:solidFill>
              </a:rPr>
              <a:t>-presentation/example-code</a:t>
            </a:r>
            <a:r>
              <a:rPr lang="en-US" dirty="0" smtClean="0">
                <a:solidFill>
                  <a:srgbClr val="3366FF"/>
                </a:solidFill>
              </a:rPr>
              <a:t>/chef</a:t>
            </a:r>
            <a:endParaRPr lang="en-US" dirty="0">
              <a:solidFill>
                <a:srgbClr val="3366FF"/>
              </a:solidFill>
            </a:endParaRPr>
          </a:p>
        </p:txBody>
      </p:sp>
    </p:spTree>
    <p:extLst>
      <p:ext uri="{BB962C8B-B14F-4D97-AF65-F5344CB8AC3E}">
        <p14:creationId xmlns:p14="http://schemas.microsoft.com/office/powerpoint/2010/main" val="394906484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Chef</a:t>
            </a:r>
          </a:p>
        </p:txBody>
      </p:sp>
      <p:sp>
        <p:nvSpPr>
          <p:cNvPr id="10" name="Rectangle 9"/>
          <p:cNvSpPr/>
          <p:nvPr/>
        </p:nvSpPr>
        <p:spPr>
          <a:xfrm>
            <a:off x="122901" y="1207266"/>
            <a:ext cx="8305800" cy="830997"/>
          </a:xfrm>
          <a:prstGeom prst="rect">
            <a:avLst/>
          </a:prstGeom>
        </p:spPr>
        <p:txBody>
          <a:bodyPr wrap="square">
            <a:spAutoFit/>
          </a:bodyPr>
          <a:lstStyle/>
          <a:p>
            <a:r>
              <a:rPr lang="en-US" sz="2400" dirty="0"/>
              <a:t>6</a:t>
            </a:r>
            <a:r>
              <a:rPr lang="en-US" sz="2400" dirty="0" smtClean="0"/>
              <a:t>. </a:t>
            </a:r>
            <a:r>
              <a:rPr lang="en-US" sz="2400" dirty="0"/>
              <a:t>Upload the directives and supporting files to the master </a:t>
            </a:r>
          </a:p>
          <a:p>
            <a:endParaRPr lang="en-US" sz="2400" dirty="0"/>
          </a:p>
        </p:txBody>
      </p:sp>
      <p:sp>
        <p:nvSpPr>
          <p:cNvPr id="11" name="Rectangle 10"/>
          <p:cNvSpPr/>
          <p:nvPr/>
        </p:nvSpPr>
        <p:spPr>
          <a:xfrm>
            <a:off x="122901" y="2240082"/>
            <a:ext cx="8305800" cy="461665"/>
          </a:xfrm>
          <a:prstGeom prst="rect">
            <a:avLst/>
          </a:prstGeom>
        </p:spPr>
        <p:txBody>
          <a:bodyPr wrap="square">
            <a:spAutoFit/>
          </a:bodyPr>
          <a:lstStyle/>
          <a:p>
            <a:r>
              <a:rPr lang="en-US" sz="2400" dirty="0"/>
              <a:t>7</a:t>
            </a:r>
            <a:r>
              <a:rPr lang="en-US" sz="2400" dirty="0" smtClean="0"/>
              <a:t>. Add the directives to the children nodes’ “run list” </a:t>
            </a:r>
            <a:endParaRPr lang="en-US" sz="2400" dirty="0"/>
          </a:p>
        </p:txBody>
      </p:sp>
      <p:sp>
        <p:nvSpPr>
          <p:cNvPr id="13" name="Rectangle 12"/>
          <p:cNvSpPr/>
          <p:nvPr/>
        </p:nvSpPr>
        <p:spPr>
          <a:xfrm>
            <a:off x="148301" y="3574320"/>
            <a:ext cx="8305800" cy="461665"/>
          </a:xfrm>
          <a:prstGeom prst="rect">
            <a:avLst/>
          </a:prstGeom>
        </p:spPr>
        <p:txBody>
          <a:bodyPr wrap="square">
            <a:spAutoFit/>
          </a:bodyPr>
          <a:lstStyle/>
          <a:p>
            <a:r>
              <a:rPr lang="en-US" sz="2400" dirty="0"/>
              <a:t>8</a:t>
            </a:r>
            <a:r>
              <a:rPr lang="en-US" sz="2400" dirty="0" smtClean="0"/>
              <a:t>. </a:t>
            </a:r>
            <a:r>
              <a:rPr lang="en-US" sz="2400" dirty="0"/>
              <a:t>Run the directives on the children </a:t>
            </a:r>
          </a:p>
        </p:txBody>
      </p:sp>
      <p:pic>
        <p:nvPicPr>
          <p:cNvPr id="7" name="Picture 6" descr="Screenshot 2014-05-27 17.1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38388"/>
            <a:ext cx="3733800" cy="601694"/>
          </a:xfrm>
          <a:prstGeom prst="rect">
            <a:avLst/>
          </a:prstGeom>
        </p:spPr>
      </p:pic>
      <p:pic>
        <p:nvPicPr>
          <p:cNvPr id="8" name="Picture 7" descr="Screenshot 2014-05-27 17.12.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701747"/>
            <a:ext cx="4800600" cy="731750"/>
          </a:xfrm>
          <a:prstGeom prst="rect">
            <a:avLst/>
          </a:prstGeom>
        </p:spPr>
      </p:pic>
      <p:sp>
        <p:nvSpPr>
          <p:cNvPr id="9" name="Rectangle 8"/>
          <p:cNvSpPr/>
          <p:nvPr/>
        </p:nvSpPr>
        <p:spPr>
          <a:xfrm>
            <a:off x="609600" y="4838700"/>
            <a:ext cx="4572000" cy="646331"/>
          </a:xfrm>
          <a:prstGeom prst="rect">
            <a:avLst/>
          </a:prstGeom>
        </p:spPr>
        <p:txBody>
          <a:bodyPr>
            <a:spAutoFit/>
          </a:bodyPr>
          <a:lstStyle/>
          <a:p>
            <a:endParaRPr lang="en-US" baseline="30000" dirty="0"/>
          </a:p>
          <a:p>
            <a:r>
              <a:rPr lang="en-US" baseline="30000" dirty="0"/>
              <a:t>It’s not necessary to do this manually, but we do this since we don’t want to wait the 30 minutes for it to run automatically.</a:t>
            </a:r>
            <a:endParaRPr lang="en-US" dirty="0"/>
          </a:p>
        </p:txBody>
      </p:sp>
      <p:pic>
        <p:nvPicPr>
          <p:cNvPr id="14" name="Picture 13" descr="Screenshot 2014-05-27 17.12.4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3924300"/>
            <a:ext cx="2209800" cy="637283"/>
          </a:xfrm>
          <a:prstGeom prst="rect">
            <a:avLst/>
          </a:prstGeom>
        </p:spPr>
      </p:pic>
      <p:pic>
        <p:nvPicPr>
          <p:cNvPr id="15" name="Picture 14" descr="Screenshot 2014-05-27 17.13.0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901" y="4407226"/>
            <a:ext cx="2232891" cy="596574"/>
          </a:xfrm>
          <a:prstGeom prst="rect">
            <a:avLst/>
          </a:prstGeom>
        </p:spPr>
      </p:pic>
    </p:spTree>
    <p:extLst>
      <p:ext uri="{BB962C8B-B14F-4D97-AF65-F5344CB8AC3E}">
        <p14:creationId xmlns:p14="http://schemas.microsoft.com/office/powerpoint/2010/main" val="7227699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smtClean="0">
                <a:latin typeface="Raleway"/>
                <a:cs typeface="Raleway"/>
              </a:rPr>
              <a:t>Chef (Notes)</a:t>
            </a:r>
            <a:endParaRPr lang="en-US" sz="2800" dirty="0">
              <a:latin typeface="Raleway"/>
              <a:cs typeface="Raleway"/>
            </a:endParaRPr>
          </a:p>
        </p:txBody>
      </p:sp>
      <p:sp>
        <p:nvSpPr>
          <p:cNvPr id="10" name="Rectangle 9"/>
          <p:cNvSpPr/>
          <p:nvPr/>
        </p:nvSpPr>
        <p:spPr>
          <a:xfrm>
            <a:off x="122901" y="1438099"/>
            <a:ext cx="8305800" cy="2677656"/>
          </a:xfrm>
          <a:prstGeom prst="rect">
            <a:avLst/>
          </a:prstGeom>
        </p:spPr>
        <p:txBody>
          <a:bodyPr wrap="square">
            <a:spAutoFit/>
          </a:bodyPr>
          <a:lstStyle/>
          <a:p>
            <a:r>
              <a:rPr lang="en-US" sz="2400" dirty="0" smtClean="0"/>
              <a:t>Requires Master w/ </a:t>
            </a:r>
            <a:r>
              <a:rPr lang="en-US" sz="2400" dirty="0"/>
              <a:t>1GB </a:t>
            </a:r>
            <a:r>
              <a:rPr lang="en-US" sz="2400" dirty="0" smtClean="0"/>
              <a:t>RAM, will fail </a:t>
            </a:r>
            <a:r>
              <a:rPr lang="en-US" sz="2400" dirty="0"/>
              <a:t>on 512MB RAM. </a:t>
            </a:r>
            <a:endParaRPr lang="en-US" sz="2400" dirty="0" smtClean="0"/>
          </a:p>
          <a:p>
            <a:endParaRPr lang="en-US" sz="2400" dirty="0"/>
          </a:p>
          <a:p>
            <a:r>
              <a:rPr lang="en-US" sz="2400" dirty="0"/>
              <a:t>Execution Order: Sequential</a:t>
            </a:r>
          </a:p>
          <a:p>
            <a:endParaRPr lang="en-US" sz="2400" dirty="0" smtClean="0"/>
          </a:p>
          <a:p>
            <a:r>
              <a:rPr lang="en-US" sz="2400" dirty="0" smtClean="0"/>
              <a:t>Files: Ruby </a:t>
            </a:r>
            <a:r>
              <a:rPr lang="en-US" sz="2400" dirty="0"/>
              <a:t>with an extended DSL </a:t>
            </a:r>
          </a:p>
          <a:p>
            <a:endParaRPr lang="en-US" sz="2400" dirty="0" smtClean="0"/>
          </a:p>
          <a:p>
            <a:endParaRPr lang="en-US" sz="2400" dirty="0"/>
          </a:p>
        </p:txBody>
      </p:sp>
    </p:spTree>
    <p:extLst>
      <p:ext uri="{BB962C8B-B14F-4D97-AF65-F5344CB8AC3E}">
        <p14:creationId xmlns:p14="http://schemas.microsoft.com/office/powerpoint/2010/main" val="21426200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a:t>
            </a:r>
            <a:r>
              <a:rPr lang="en-US" sz="2800" dirty="0" err="1" smtClean="0">
                <a:latin typeface="Raleway"/>
                <a:cs typeface="Raleway"/>
              </a:rPr>
              <a:t>Saltstack</a:t>
            </a:r>
            <a:endParaRPr lang="en-US" sz="2800" dirty="0">
              <a:latin typeface="Raleway"/>
              <a:cs typeface="Raleway"/>
            </a:endParaRPr>
          </a:p>
        </p:txBody>
      </p:sp>
      <p:pic>
        <p:nvPicPr>
          <p:cNvPr id="8" name="Picture 7"/>
          <p:cNvPicPr>
            <a:picLocks noChangeAspect="1"/>
          </p:cNvPicPr>
          <p:nvPr/>
        </p:nvPicPr>
        <p:blipFill>
          <a:blip r:embed="rId3"/>
          <a:stretch>
            <a:fillRect/>
          </a:stretch>
        </p:blipFill>
        <p:spPr>
          <a:xfrm>
            <a:off x="1905000" y="1562100"/>
            <a:ext cx="5466959" cy="3422316"/>
          </a:xfrm>
          <a:prstGeom prst="rect">
            <a:avLst/>
          </a:prstGeom>
        </p:spPr>
      </p:pic>
    </p:spTree>
    <p:extLst>
      <p:ext uri="{BB962C8B-B14F-4D97-AF65-F5344CB8AC3E}">
        <p14:creationId xmlns:p14="http://schemas.microsoft.com/office/powerpoint/2010/main" val="75534949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r>
              <a:rPr lang="en-US" sz="2800" dirty="0" smtClean="0">
                <a:latin typeface="Raleway"/>
                <a:cs typeface="Raleway"/>
              </a:rPr>
              <a:t> (Layout)</a:t>
            </a:r>
            <a:endParaRPr lang="en-US" sz="2800" dirty="0">
              <a:latin typeface="Raleway"/>
              <a:cs typeface="Raleway"/>
            </a:endParaRPr>
          </a:p>
        </p:txBody>
      </p:sp>
      <p:pic>
        <p:nvPicPr>
          <p:cNvPr id="2" name="Picture 1"/>
          <p:cNvPicPr>
            <a:picLocks noChangeAspect="1"/>
          </p:cNvPicPr>
          <p:nvPr/>
        </p:nvPicPr>
        <p:blipFill>
          <a:blip r:embed="rId3"/>
          <a:stretch>
            <a:fillRect/>
          </a:stretch>
        </p:blipFill>
        <p:spPr>
          <a:xfrm>
            <a:off x="2360083" y="1409700"/>
            <a:ext cx="3766584" cy="4152900"/>
          </a:xfrm>
          <a:prstGeom prst="rect">
            <a:avLst/>
          </a:prstGeom>
        </p:spPr>
      </p:pic>
    </p:spTree>
    <p:extLst>
      <p:ext uri="{BB962C8B-B14F-4D97-AF65-F5344CB8AC3E}">
        <p14:creationId xmlns:p14="http://schemas.microsoft.com/office/powerpoint/2010/main" val="62923608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r>
              <a:rPr lang="en-US" sz="2800" dirty="0" smtClean="0">
                <a:latin typeface="Raleway"/>
                <a:cs typeface="Raleway"/>
              </a:rPr>
              <a:t> (Notes)</a:t>
            </a:r>
            <a:endParaRPr lang="en-US" sz="2800" dirty="0">
              <a:latin typeface="Raleway"/>
              <a:cs typeface="Raleway"/>
            </a:endParaRPr>
          </a:p>
        </p:txBody>
      </p:sp>
      <p:sp>
        <p:nvSpPr>
          <p:cNvPr id="10" name="Rectangle 9"/>
          <p:cNvSpPr/>
          <p:nvPr/>
        </p:nvSpPr>
        <p:spPr>
          <a:xfrm>
            <a:off x="122901" y="1438099"/>
            <a:ext cx="8305800" cy="4154983"/>
          </a:xfrm>
          <a:prstGeom prst="rect">
            <a:avLst/>
          </a:prstGeom>
        </p:spPr>
        <p:txBody>
          <a:bodyPr wrap="square">
            <a:spAutoFit/>
          </a:bodyPr>
          <a:lstStyle/>
          <a:p>
            <a:r>
              <a:rPr lang="en-US" sz="2400" dirty="0"/>
              <a:t>Directives = States </a:t>
            </a:r>
            <a:endParaRPr lang="en-US" sz="2400" dirty="0" smtClean="0"/>
          </a:p>
          <a:p>
            <a:endParaRPr lang="en-US" sz="2400" dirty="0"/>
          </a:p>
          <a:p>
            <a:r>
              <a:rPr lang="en-US" sz="2400" dirty="0"/>
              <a:t>Directives Script = SLS Formula (SLS stands for </a:t>
            </a:r>
            <a:r>
              <a:rPr lang="en-US" sz="2400" dirty="0" err="1"/>
              <a:t>SaLt</a:t>
            </a:r>
            <a:r>
              <a:rPr lang="en-US" sz="2400" dirty="0"/>
              <a:t> State</a:t>
            </a:r>
            <a:r>
              <a:rPr lang="en-US" sz="2400" dirty="0" smtClean="0"/>
              <a:t>)</a:t>
            </a:r>
          </a:p>
          <a:p>
            <a:r>
              <a:rPr lang="en-US" sz="2400" dirty="0" smtClean="0"/>
              <a:t> </a:t>
            </a:r>
            <a:endParaRPr lang="en-US" sz="2400" dirty="0"/>
          </a:p>
          <a:p>
            <a:r>
              <a:rPr lang="en-US" sz="2400" dirty="0"/>
              <a:t>Children Nodes = Minions </a:t>
            </a:r>
            <a:endParaRPr lang="en-US" sz="2400" dirty="0" smtClean="0"/>
          </a:p>
          <a:p>
            <a:endParaRPr lang="en-US" sz="2400" dirty="0"/>
          </a:p>
          <a:p>
            <a:r>
              <a:rPr lang="en-US" sz="2400" dirty="0"/>
              <a:t>Node metadata = </a:t>
            </a:r>
            <a:r>
              <a:rPr lang="en-US" sz="2400" dirty="0" smtClean="0"/>
              <a:t>Grains</a:t>
            </a:r>
          </a:p>
          <a:p>
            <a:endParaRPr lang="en-US" sz="2400" dirty="0"/>
          </a:p>
          <a:p>
            <a:r>
              <a:rPr lang="en-US" sz="2400" dirty="0" smtClean="0"/>
              <a:t>Pillar = </a:t>
            </a:r>
            <a:r>
              <a:rPr lang="en-US" sz="2400" dirty="0"/>
              <a:t>interface used to generate arbitrary data for specific minions </a:t>
            </a:r>
          </a:p>
          <a:p>
            <a:endParaRPr lang="en-US" sz="2400" dirty="0"/>
          </a:p>
        </p:txBody>
      </p:sp>
    </p:spTree>
    <p:extLst>
      <p:ext uri="{BB962C8B-B14F-4D97-AF65-F5344CB8AC3E}">
        <p14:creationId xmlns:p14="http://schemas.microsoft.com/office/powerpoint/2010/main" val="19432336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1. Install Salt on Master</a:t>
            </a:r>
            <a:endParaRPr lang="en-US" sz="2400" dirty="0"/>
          </a:p>
        </p:txBody>
      </p:sp>
      <p:sp>
        <p:nvSpPr>
          <p:cNvPr id="8" name="Rectangle 7"/>
          <p:cNvSpPr/>
          <p:nvPr/>
        </p:nvSpPr>
        <p:spPr>
          <a:xfrm>
            <a:off x="125210" y="3393841"/>
            <a:ext cx="8305800" cy="461665"/>
          </a:xfrm>
          <a:prstGeom prst="rect">
            <a:avLst/>
          </a:prstGeom>
        </p:spPr>
        <p:txBody>
          <a:bodyPr wrap="square">
            <a:spAutoFit/>
          </a:bodyPr>
          <a:lstStyle/>
          <a:p>
            <a:r>
              <a:rPr lang="en-US" sz="2400" dirty="0"/>
              <a:t>2</a:t>
            </a:r>
            <a:r>
              <a:rPr lang="en-US" sz="2400" dirty="0" smtClean="0"/>
              <a:t>. Install Salt on Children</a:t>
            </a:r>
            <a:endParaRPr lang="en-US" sz="2400" dirty="0"/>
          </a:p>
        </p:txBody>
      </p:sp>
      <p:pic>
        <p:nvPicPr>
          <p:cNvPr id="2" name="Picture 1" descr="Screenshot 2014-05-27 17.28.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019300"/>
            <a:ext cx="6143972" cy="715072"/>
          </a:xfrm>
          <a:prstGeom prst="rect">
            <a:avLst/>
          </a:prstGeom>
        </p:spPr>
      </p:pic>
      <p:pic>
        <p:nvPicPr>
          <p:cNvPr id="4" name="Picture 3" descr="Screenshot 2014-05-27 17.28.3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884370"/>
            <a:ext cx="4775200" cy="1511574"/>
          </a:xfrm>
          <a:prstGeom prst="rect">
            <a:avLst/>
          </a:prstGeom>
        </p:spPr>
      </p:pic>
    </p:spTree>
    <p:extLst>
      <p:ext uri="{BB962C8B-B14F-4D97-AF65-F5344CB8AC3E}">
        <p14:creationId xmlns:p14="http://schemas.microsoft.com/office/powerpoint/2010/main" val="12423196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a:t>3</a:t>
            </a:r>
            <a:r>
              <a:rPr lang="en-US" sz="2400" dirty="0" smtClean="0"/>
              <a:t>. On child node: Edit /</a:t>
            </a:r>
            <a:r>
              <a:rPr lang="en-US" sz="2400" dirty="0" err="1"/>
              <a:t>etc</a:t>
            </a:r>
            <a:r>
              <a:rPr lang="en-US" sz="2400" dirty="0"/>
              <a:t>/salt/minion </a:t>
            </a:r>
          </a:p>
        </p:txBody>
      </p:sp>
      <p:sp>
        <p:nvSpPr>
          <p:cNvPr id="8" name="Rectangle 7"/>
          <p:cNvSpPr/>
          <p:nvPr/>
        </p:nvSpPr>
        <p:spPr>
          <a:xfrm>
            <a:off x="125210" y="2781300"/>
            <a:ext cx="8305800" cy="461665"/>
          </a:xfrm>
          <a:prstGeom prst="rect">
            <a:avLst/>
          </a:prstGeom>
        </p:spPr>
        <p:txBody>
          <a:bodyPr wrap="square">
            <a:spAutoFit/>
          </a:bodyPr>
          <a:lstStyle/>
          <a:p>
            <a:r>
              <a:rPr lang="en-US" sz="2400" dirty="0" smtClean="0"/>
              <a:t>3b. Test children</a:t>
            </a:r>
            <a:endParaRPr lang="en-US" sz="2400" dirty="0"/>
          </a:p>
        </p:txBody>
      </p:sp>
      <p:pic>
        <p:nvPicPr>
          <p:cNvPr id="3" name="Picture 2" descr="Screenshot 2014-05-27 17.30.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36" y="1900919"/>
            <a:ext cx="1876844" cy="652049"/>
          </a:xfrm>
          <a:prstGeom prst="rect">
            <a:avLst/>
          </a:prstGeom>
        </p:spPr>
      </p:pic>
      <p:pic>
        <p:nvPicPr>
          <p:cNvPr id="9" name="Picture 8" descr="Screenshot 2014-05-27 17.3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636" y="3242965"/>
            <a:ext cx="3543300" cy="1875334"/>
          </a:xfrm>
          <a:prstGeom prst="rect">
            <a:avLst/>
          </a:prstGeom>
        </p:spPr>
      </p:pic>
    </p:spTree>
    <p:extLst>
      <p:ext uri="{BB962C8B-B14F-4D97-AF65-F5344CB8AC3E}">
        <p14:creationId xmlns:p14="http://schemas.microsoft.com/office/powerpoint/2010/main" val="27066237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endParaRPr lang="en-US" sz="2800" dirty="0">
              <a:latin typeface="Raleway"/>
              <a:cs typeface="Raleway"/>
            </a:endParaRP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4. Check certificate requests </a:t>
            </a:r>
            <a:endParaRPr lang="en-US" sz="2400" dirty="0"/>
          </a:p>
        </p:txBody>
      </p:sp>
      <p:sp>
        <p:nvSpPr>
          <p:cNvPr id="8" name="Rectangle 7"/>
          <p:cNvSpPr/>
          <p:nvPr/>
        </p:nvSpPr>
        <p:spPr>
          <a:xfrm>
            <a:off x="125210" y="3464867"/>
            <a:ext cx="8305800" cy="461665"/>
          </a:xfrm>
          <a:prstGeom prst="rect">
            <a:avLst/>
          </a:prstGeom>
        </p:spPr>
        <p:txBody>
          <a:bodyPr wrap="square">
            <a:spAutoFit/>
          </a:bodyPr>
          <a:lstStyle/>
          <a:p>
            <a:r>
              <a:rPr lang="en-US" sz="2400" dirty="0" smtClean="0"/>
              <a:t>5. Accept requests</a:t>
            </a:r>
            <a:endParaRPr lang="en-US" sz="2400" dirty="0"/>
          </a:p>
        </p:txBody>
      </p:sp>
      <p:pic>
        <p:nvPicPr>
          <p:cNvPr id="2" name="Picture 1" descr="Screenshot 2014-05-27 17.32.1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99764"/>
            <a:ext cx="2514600" cy="1301159"/>
          </a:xfrm>
          <a:prstGeom prst="rect">
            <a:avLst/>
          </a:prstGeom>
        </p:spPr>
      </p:pic>
      <p:pic>
        <p:nvPicPr>
          <p:cNvPr id="4" name="Picture 3" descr="Screenshot 2014-05-27 17.34.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91" y="4076700"/>
            <a:ext cx="3126509" cy="748060"/>
          </a:xfrm>
          <a:prstGeom prst="rect">
            <a:avLst/>
          </a:prstGeom>
        </p:spPr>
      </p:pic>
    </p:spTree>
    <p:extLst>
      <p:ext uri="{BB962C8B-B14F-4D97-AF65-F5344CB8AC3E}">
        <p14:creationId xmlns:p14="http://schemas.microsoft.com/office/powerpoint/2010/main" val="35286919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flipV="1">
            <a:off x="0" y="995678"/>
            <a:ext cx="9144000" cy="111763"/>
          </a:xfrm>
          <a:prstGeom prst="rect">
            <a:avLst/>
          </a:prstGeom>
        </p:spPr>
      </p:pic>
      <p:sp>
        <p:nvSpPr>
          <p:cNvPr id="11" name="TextBox 10"/>
          <p:cNvSpPr txBox="1"/>
          <p:nvPr/>
        </p:nvSpPr>
        <p:spPr>
          <a:xfrm>
            <a:off x="122902" y="202408"/>
            <a:ext cx="6201698" cy="523220"/>
          </a:xfrm>
          <a:prstGeom prst="rect">
            <a:avLst/>
          </a:prstGeom>
          <a:noFill/>
        </p:spPr>
        <p:txBody>
          <a:bodyPr wrap="square" rtlCol="0">
            <a:spAutoFit/>
          </a:bodyPr>
          <a:lstStyle/>
          <a:p>
            <a:r>
              <a:rPr lang="en-US" sz="2800" b="1" dirty="0" smtClean="0">
                <a:latin typeface="RALEWAY"/>
                <a:cs typeface="RALEWAY"/>
              </a:rPr>
              <a:t>We want to move from:</a:t>
            </a:r>
            <a:endParaRPr lang="en-US" sz="2800" b="1" dirty="0">
              <a:latin typeface="RALEWAY"/>
              <a:cs typeface="RALEWAY"/>
            </a:endParaRPr>
          </a:p>
        </p:txBody>
      </p:sp>
      <p:sp>
        <p:nvSpPr>
          <p:cNvPr id="2" name="TextBox 1"/>
          <p:cNvSpPr txBox="1"/>
          <p:nvPr/>
        </p:nvSpPr>
        <p:spPr>
          <a:xfrm>
            <a:off x="122902" y="1257300"/>
            <a:ext cx="8944898" cy="3108544"/>
          </a:xfrm>
          <a:prstGeom prst="rect">
            <a:avLst/>
          </a:prstGeom>
          <a:noFill/>
        </p:spPr>
        <p:txBody>
          <a:bodyPr wrap="square" rtlCol="0">
            <a:spAutoFit/>
          </a:bodyPr>
          <a:lstStyle/>
          <a:p>
            <a:r>
              <a:rPr lang="en-US" sz="1400" dirty="0"/>
              <a:t>$ </a:t>
            </a:r>
            <a:r>
              <a:rPr lang="en-US" sz="1400" b="1" dirty="0" err="1" smtClean="0"/>
              <a:t>ssh</a:t>
            </a:r>
            <a:r>
              <a:rPr lang="en-US" sz="1400" b="1" dirty="0" smtClean="0"/>
              <a:t> web1</a:t>
            </a:r>
          </a:p>
          <a:p>
            <a:r>
              <a:rPr lang="en-US" sz="1400" dirty="0" smtClean="0"/>
              <a:t>  $ yum update</a:t>
            </a:r>
          </a:p>
          <a:p>
            <a:r>
              <a:rPr lang="en-US" sz="1400" dirty="0" smtClean="0"/>
              <a:t>  $ </a:t>
            </a:r>
            <a:r>
              <a:rPr lang="en-US" sz="1400" dirty="0"/>
              <a:t>yum install </a:t>
            </a:r>
            <a:r>
              <a:rPr lang="en-US" sz="1400" dirty="0" err="1"/>
              <a:t>httpd</a:t>
            </a:r>
            <a:endParaRPr lang="en-US" sz="1400" dirty="0"/>
          </a:p>
          <a:p>
            <a:r>
              <a:rPr lang="en-US" sz="1400" dirty="0" smtClean="0"/>
              <a:t>  $ </a:t>
            </a:r>
            <a:r>
              <a:rPr lang="tr-TR" sz="1400" dirty="0" err="1"/>
              <a:t>rpm</a:t>
            </a:r>
            <a:r>
              <a:rPr lang="tr-TR" sz="1400" dirty="0"/>
              <a:t> -</a:t>
            </a:r>
            <a:r>
              <a:rPr lang="tr-TR" sz="1400" dirty="0" err="1"/>
              <a:t>Uvh</a:t>
            </a:r>
            <a:r>
              <a:rPr lang="tr-TR" sz="1400" dirty="0"/>
              <a:t> http://mirror.webtatic.com/yum/el6/</a:t>
            </a:r>
            <a:r>
              <a:rPr lang="tr-TR" sz="1400" dirty="0" err="1"/>
              <a:t>latest.rpm</a:t>
            </a:r>
            <a:endParaRPr lang="en-US" sz="1400" dirty="0"/>
          </a:p>
          <a:p>
            <a:r>
              <a:rPr lang="en-US" sz="1400" dirty="0" smtClean="0"/>
              <a:t>  $ </a:t>
            </a:r>
            <a:r>
              <a:rPr lang="en-US" sz="1400" dirty="0"/>
              <a:t>yum install php55w, php55w-common, php55w-devel, php55w-cli, php55w-gd, php55w-mcrypt, php55w-mbstring, </a:t>
            </a:r>
            <a:r>
              <a:rPr lang="en-US" sz="1400" dirty="0" smtClean="0"/>
              <a:t>  </a:t>
            </a:r>
          </a:p>
          <a:p>
            <a:r>
              <a:rPr lang="en-US" sz="1400" dirty="0"/>
              <a:t> </a:t>
            </a:r>
            <a:r>
              <a:rPr lang="en-US" sz="1400" dirty="0" smtClean="0"/>
              <a:t>                         php55w</a:t>
            </a:r>
            <a:r>
              <a:rPr lang="en-US" sz="1400" dirty="0"/>
              <a:t>-mysql, php55w-pecl-memcache, php55w-opcache, php55w-process, php55w-xml</a:t>
            </a:r>
          </a:p>
          <a:p>
            <a:r>
              <a:rPr lang="en-US" sz="1400" dirty="0" smtClean="0"/>
              <a:t>  $ </a:t>
            </a:r>
            <a:r>
              <a:rPr lang="da-DK" sz="1400" dirty="0" err="1"/>
              <a:t>curl</a:t>
            </a:r>
            <a:r>
              <a:rPr lang="da-DK" sz="1400" dirty="0"/>
              <a:t> -</a:t>
            </a:r>
            <a:r>
              <a:rPr lang="da-DK" sz="1400" dirty="0" err="1"/>
              <a:t>sS</a:t>
            </a:r>
            <a:r>
              <a:rPr lang="da-DK" sz="1400" dirty="0"/>
              <a:t> </a:t>
            </a:r>
            <a:r>
              <a:rPr lang="da-DK" sz="1400" dirty="0" err="1"/>
              <a:t>https</a:t>
            </a:r>
            <a:r>
              <a:rPr lang="da-DK" sz="1400" dirty="0"/>
              <a:t>://</a:t>
            </a:r>
            <a:r>
              <a:rPr lang="da-DK" sz="1400" dirty="0" err="1"/>
              <a:t>getcomposer.org</a:t>
            </a:r>
            <a:r>
              <a:rPr lang="da-DK" sz="1400" dirty="0"/>
              <a:t>/installer | </a:t>
            </a:r>
            <a:r>
              <a:rPr lang="da-DK" sz="1400" dirty="0" err="1"/>
              <a:t>php</a:t>
            </a:r>
            <a:r>
              <a:rPr lang="da-DK" sz="1400" dirty="0"/>
              <a:t> -- --</a:t>
            </a:r>
            <a:r>
              <a:rPr lang="da-DK" sz="1400" dirty="0" err="1"/>
              <a:t>install</a:t>
            </a:r>
            <a:r>
              <a:rPr lang="da-DK" sz="1400" dirty="0"/>
              <a:t>-dir=/</a:t>
            </a:r>
            <a:r>
              <a:rPr lang="da-DK" sz="1400" dirty="0" err="1"/>
              <a:t>usr</a:t>
            </a:r>
            <a:r>
              <a:rPr lang="da-DK" sz="1400" dirty="0"/>
              <a:t>/</a:t>
            </a:r>
            <a:r>
              <a:rPr lang="da-DK" sz="1400" dirty="0" err="1"/>
              <a:t>local</a:t>
            </a:r>
            <a:r>
              <a:rPr lang="da-DK" sz="1400" dirty="0"/>
              <a:t>/</a:t>
            </a:r>
            <a:r>
              <a:rPr lang="da-DK" sz="1400" dirty="0" smtClean="0"/>
              <a:t>bin</a:t>
            </a:r>
          </a:p>
          <a:p>
            <a:r>
              <a:rPr lang="da-DK" sz="1400" dirty="0" smtClean="0"/>
              <a:t>  $ </a:t>
            </a:r>
            <a:r>
              <a:rPr lang="nb-NO" sz="1400" dirty="0"/>
              <a:t>mv /</a:t>
            </a:r>
            <a:r>
              <a:rPr lang="nb-NO" sz="1400" dirty="0" err="1"/>
              <a:t>usr</a:t>
            </a:r>
            <a:r>
              <a:rPr lang="nb-NO" sz="1400" dirty="0"/>
              <a:t>/</a:t>
            </a:r>
            <a:r>
              <a:rPr lang="nb-NO" sz="1400" dirty="0" err="1"/>
              <a:t>local</a:t>
            </a:r>
            <a:r>
              <a:rPr lang="nb-NO" sz="1400" dirty="0"/>
              <a:t>/bin/</a:t>
            </a:r>
            <a:r>
              <a:rPr lang="nb-NO" sz="1400" dirty="0" err="1"/>
              <a:t>composer.phar</a:t>
            </a:r>
            <a:r>
              <a:rPr lang="nb-NO" sz="1400" dirty="0"/>
              <a:t> /</a:t>
            </a:r>
            <a:r>
              <a:rPr lang="nb-NO" sz="1400" dirty="0" err="1"/>
              <a:t>usr</a:t>
            </a:r>
            <a:r>
              <a:rPr lang="nb-NO" sz="1400" dirty="0"/>
              <a:t>/</a:t>
            </a:r>
            <a:r>
              <a:rPr lang="nb-NO" sz="1400" dirty="0" err="1"/>
              <a:t>local</a:t>
            </a:r>
            <a:r>
              <a:rPr lang="nb-NO" sz="1400" dirty="0"/>
              <a:t>/bin/</a:t>
            </a:r>
            <a:r>
              <a:rPr lang="nb-NO" sz="1400" dirty="0" err="1" smtClean="0"/>
              <a:t>composer</a:t>
            </a:r>
            <a:endParaRPr lang="nb-NO" sz="1400" dirty="0" smtClean="0"/>
          </a:p>
          <a:p>
            <a:r>
              <a:rPr lang="nb-NO" sz="1400" dirty="0" smtClean="0"/>
              <a:t>  $ vim /</a:t>
            </a:r>
            <a:r>
              <a:rPr lang="nb-NO" sz="1400" dirty="0" err="1" smtClean="0"/>
              <a:t>etc</a:t>
            </a:r>
            <a:r>
              <a:rPr lang="nb-NO" sz="1400" dirty="0" smtClean="0"/>
              <a:t>/</a:t>
            </a:r>
            <a:r>
              <a:rPr lang="nb-NO" sz="1400" dirty="0" err="1" smtClean="0"/>
              <a:t>conf.d</a:t>
            </a:r>
            <a:r>
              <a:rPr lang="nb-NO" sz="1400" dirty="0" smtClean="0"/>
              <a:t>/</a:t>
            </a:r>
            <a:r>
              <a:rPr lang="nb-NO" sz="1400" dirty="0" err="1" smtClean="0"/>
              <a:t>httpd.conf</a:t>
            </a:r>
            <a:endParaRPr lang="nb-NO" sz="1400" dirty="0" smtClean="0"/>
          </a:p>
          <a:p>
            <a:r>
              <a:rPr lang="nb-NO" sz="1400" dirty="0"/>
              <a:t> </a:t>
            </a:r>
            <a:r>
              <a:rPr lang="nb-NO" sz="1400" dirty="0" smtClean="0"/>
              <a:t>    # Make sure </a:t>
            </a:r>
            <a:r>
              <a:rPr lang="nb-NO" sz="1400" dirty="0" err="1" smtClean="0"/>
              <a:t>configs</a:t>
            </a:r>
            <a:r>
              <a:rPr lang="nb-NO" sz="1400" dirty="0" smtClean="0"/>
              <a:t> </a:t>
            </a:r>
            <a:r>
              <a:rPr lang="nb-NO" sz="1400" dirty="0" err="1" smtClean="0"/>
              <a:t>are</a:t>
            </a:r>
            <a:r>
              <a:rPr lang="nb-NO" sz="1400" dirty="0" smtClean="0"/>
              <a:t> </a:t>
            </a:r>
            <a:r>
              <a:rPr lang="nb-NO" sz="1400" dirty="0" err="1" smtClean="0"/>
              <a:t>correct</a:t>
            </a:r>
            <a:endParaRPr lang="nb-NO" sz="1400" dirty="0" smtClean="0"/>
          </a:p>
          <a:p>
            <a:r>
              <a:rPr lang="nb-NO" sz="1400" dirty="0" smtClean="0"/>
              <a:t>  $ vim /</a:t>
            </a:r>
            <a:r>
              <a:rPr lang="nb-NO" sz="1400" dirty="0" err="1" smtClean="0"/>
              <a:t>etc</a:t>
            </a:r>
            <a:r>
              <a:rPr lang="nb-NO" sz="1400" dirty="0" smtClean="0"/>
              <a:t>/</a:t>
            </a:r>
            <a:r>
              <a:rPr lang="nb-NO" sz="1400" dirty="0" err="1" smtClean="0"/>
              <a:t>php</a:t>
            </a:r>
            <a:endParaRPr lang="nb-NO" sz="1400" dirty="0" smtClean="0"/>
          </a:p>
          <a:p>
            <a:r>
              <a:rPr lang="nb-NO" sz="1400" dirty="0"/>
              <a:t> </a:t>
            </a:r>
            <a:r>
              <a:rPr lang="nb-NO" sz="1400" dirty="0" smtClean="0"/>
              <a:t>    # </a:t>
            </a:r>
            <a:r>
              <a:rPr lang="nb-NO" sz="1400" dirty="0" err="1" smtClean="0"/>
              <a:t>Change</a:t>
            </a:r>
            <a:r>
              <a:rPr lang="nb-NO" sz="1400" dirty="0" smtClean="0"/>
              <a:t> logging, </a:t>
            </a:r>
            <a:r>
              <a:rPr lang="nb-NO" sz="1400" dirty="0" err="1" smtClean="0"/>
              <a:t>configs</a:t>
            </a:r>
            <a:r>
              <a:rPr lang="nb-NO" sz="1400" dirty="0" smtClean="0"/>
              <a:t>, </a:t>
            </a:r>
            <a:r>
              <a:rPr lang="nb-NO" sz="1400" dirty="0" err="1" smtClean="0"/>
              <a:t>error</a:t>
            </a:r>
            <a:r>
              <a:rPr lang="nb-NO" sz="1400" dirty="0" smtClean="0"/>
              <a:t> </a:t>
            </a:r>
            <a:r>
              <a:rPr lang="nb-NO" sz="1400" dirty="0" err="1" smtClean="0"/>
              <a:t>reporting</a:t>
            </a:r>
            <a:r>
              <a:rPr lang="nb-NO" sz="1400" dirty="0" smtClean="0"/>
              <a:t>, </a:t>
            </a:r>
            <a:r>
              <a:rPr lang="nb-NO" sz="1400" dirty="0" err="1" smtClean="0"/>
              <a:t>timezone</a:t>
            </a:r>
            <a:r>
              <a:rPr lang="nb-NO" sz="1400" dirty="0" smtClean="0"/>
              <a:t> </a:t>
            </a:r>
            <a:r>
              <a:rPr lang="nb-NO" sz="1400" dirty="0" err="1" smtClean="0"/>
              <a:t>etc</a:t>
            </a:r>
            <a:r>
              <a:rPr lang="en-US" sz="1400" dirty="0" smtClean="0"/>
              <a:t>…</a:t>
            </a:r>
            <a:endParaRPr lang="en-US" sz="1400" dirty="0"/>
          </a:p>
          <a:p>
            <a:r>
              <a:rPr lang="en-US" sz="1400" dirty="0" smtClean="0"/>
              <a:t>  $ </a:t>
            </a:r>
            <a:r>
              <a:rPr lang="en-US" sz="1400" dirty="0"/>
              <a:t>service </a:t>
            </a:r>
            <a:r>
              <a:rPr lang="en-US" sz="1400" dirty="0" err="1"/>
              <a:t>httpd</a:t>
            </a:r>
            <a:r>
              <a:rPr lang="en-US" sz="1400" dirty="0"/>
              <a:t> </a:t>
            </a:r>
            <a:r>
              <a:rPr lang="en-US" sz="1400" dirty="0" smtClean="0"/>
              <a:t>restart</a:t>
            </a:r>
            <a:endParaRPr lang="en-US" sz="1400" dirty="0"/>
          </a:p>
          <a:p>
            <a:r>
              <a:rPr lang="en-US" sz="1400" dirty="0" smtClean="0"/>
              <a:t>  $ </a:t>
            </a:r>
            <a:r>
              <a:rPr lang="en-US" sz="1400" dirty="0" err="1" smtClean="0"/>
              <a:t>chkconfig</a:t>
            </a:r>
            <a:r>
              <a:rPr lang="en-US" sz="1400" dirty="0" smtClean="0"/>
              <a:t> </a:t>
            </a:r>
            <a:r>
              <a:rPr lang="en-US" sz="1400" dirty="0" err="1" smtClean="0"/>
              <a:t>httpd</a:t>
            </a:r>
            <a:endParaRPr lang="en-US" sz="1400" dirty="0" smtClean="0"/>
          </a:p>
        </p:txBody>
      </p:sp>
      <p:sp>
        <p:nvSpPr>
          <p:cNvPr id="4" name="Rectangle 3"/>
          <p:cNvSpPr/>
          <p:nvPr/>
        </p:nvSpPr>
        <p:spPr>
          <a:xfrm>
            <a:off x="122902" y="4365844"/>
            <a:ext cx="4572000" cy="954107"/>
          </a:xfrm>
          <a:prstGeom prst="rect">
            <a:avLst/>
          </a:prstGeom>
        </p:spPr>
        <p:txBody>
          <a:bodyPr>
            <a:spAutoFit/>
          </a:bodyPr>
          <a:lstStyle/>
          <a:p>
            <a:r>
              <a:rPr lang="en-US" sz="1400" dirty="0"/>
              <a:t>$ </a:t>
            </a:r>
            <a:r>
              <a:rPr lang="en-US" sz="1400" b="1" dirty="0" err="1"/>
              <a:t>ssh</a:t>
            </a:r>
            <a:r>
              <a:rPr lang="en-US" sz="1400" b="1" dirty="0"/>
              <a:t> </a:t>
            </a:r>
            <a:r>
              <a:rPr lang="en-US" sz="1400" b="1" dirty="0" smtClean="0"/>
              <a:t>web2</a:t>
            </a:r>
            <a:endParaRPr lang="en-US" sz="1400" b="1" dirty="0"/>
          </a:p>
          <a:p>
            <a:r>
              <a:rPr lang="en-US" sz="1400" dirty="0" smtClean="0"/>
              <a:t>  $ </a:t>
            </a:r>
            <a:r>
              <a:rPr lang="en-US" sz="1400" dirty="0"/>
              <a:t>yum update</a:t>
            </a:r>
          </a:p>
          <a:p>
            <a:r>
              <a:rPr lang="en-US" sz="1400" dirty="0" smtClean="0"/>
              <a:t>  $ </a:t>
            </a:r>
            <a:r>
              <a:rPr lang="en-US" sz="1400" dirty="0"/>
              <a:t>yum install </a:t>
            </a:r>
            <a:r>
              <a:rPr lang="en-US" sz="1400" dirty="0" err="1"/>
              <a:t>httpd</a:t>
            </a:r>
            <a:endParaRPr lang="en-US" sz="1400" dirty="0"/>
          </a:p>
          <a:p>
            <a:r>
              <a:rPr lang="en-US" sz="1400" dirty="0" smtClean="0"/>
              <a:t>  $ </a:t>
            </a:r>
            <a:r>
              <a:rPr lang="tr-TR" sz="1400" dirty="0" err="1"/>
              <a:t>rpm</a:t>
            </a:r>
            <a:r>
              <a:rPr lang="tr-TR" sz="1400" dirty="0"/>
              <a:t> -</a:t>
            </a:r>
            <a:r>
              <a:rPr lang="tr-TR" sz="1400" dirty="0" err="1"/>
              <a:t>Uvh</a:t>
            </a:r>
            <a:r>
              <a:rPr lang="tr-TR" sz="1400" dirty="0"/>
              <a:t> http://</a:t>
            </a:r>
            <a:r>
              <a:rPr lang="tr-TR" sz="1400" dirty="0" err="1"/>
              <a:t>mirror.webtatic.com</a:t>
            </a:r>
            <a:r>
              <a:rPr lang="tr-TR" sz="1400" dirty="0"/>
              <a:t>/yum/el6/</a:t>
            </a:r>
            <a:r>
              <a:rPr lang="tr-TR" sz="1400" dirty="0" err="1" smtClean="0"/>
              <a:t>latest.rpm</a:t>
            </a:r>
            <a:endParaRPr lang="en-US" sz="1400" b="1" dirty="0"/>
          </a:p>
        </p:txBody>
      </p:sp>
      <p:sp>
        <p:nvSpPr>
          <p:cNvPr id="8" name="Rectangle 7"/>
          <p:cNvSpPr/>
          <p:nvPr/>
        </p:nvSpPr>
        <p:spPr>
          <a:xfrm>
            <a:off x="304800" y="4954369"/>
            <a:ext cx="533400" cy="646331"/>
          </a:xfrm>
          <a:prstGeom prst="rect">
            <a:avLst/>
          </a:prstGeom>
        </p:spPr>
        <p:txBody>
          <a:bodyPr wrap="square">
            <a:spAutoFit/>
          </a:bodyPr>
          <a:lstStyle/>
          <a:p>
            <a:r>
              <a:rPr lang="en-US" sz="3600" b="1" dirty="0" smtClean="0"/>
              <a:t>…</a:t>
            </a:r>
            <a:endParaRPr lang="en-US" sz="3600" dirty="0"/>
          </a:p>
        </p:txBody>
      </p:sp>
    </p:spTree>
    <p:extLst>
      <p:ext uri="{BB962C8B-B14F-4D97-AF65-F5344CB8AC3E}">
        <p14:creationId xmlns:p14="http://schemas.microsoft.com/office/powerpoint/2010/main" val="11555298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a:latin typeface="Raleway"/>
                <a:cs typeface="Raleway"/>
              </a:rPr>
              <a:t>Saltstack</a:t>
            </a:r>
            <a:endParaRPr lang="en-US" sz="2800" dirty="0">
              <a:latin typeface="Raleway"/>
              <a:cs typeface="Raleway"/>
            </a:endParaRPr>
          </a:p>
        </p:txBody>
      </p:sp>
      <p:sp>
        <p:nvSpPr>
          <p:cNvPr id="10" name="Rectangle 9"/>
          <p:cNvSpPr/>
          <p:nvPr/>
        </p:nvSpPr>
        <p:spPr>
          <a:xfrm>
            <a:off x="122901" y="1207266"/>
            <a:ext cx="8305800" cy="461665"/>
          </a:xfrm>
          <a:prstGeom prst="rect">
            <a:avLst/>
          </a:prstGeom>
        </p:spPr>
        <p:txBody>
          <a:bodyPr wrap="square">
            <a:spAutoFit/>
          </a:bodyPr>
          <a:lstStyle/>
          <a:p>
            <a:r>
              <a:rPr lang="en-US" sz="2400" dirty="0" smtClean="0"/>
              <a:t>6. Create Directives</a:t>
            </a:r>
            <a:endParaRPr lang="en-US" sz="2400" dirty="0"/>
          </a:p>
        </p:txBody>
      </p:sp>
      <p:sp>
        <p:nvSpPr>
          <p:cNvPr id="2" name="Rectangle 1"/>
          <p:cNvSpPr/>
          <p:nvPr/>
        </p:nvSpPr>
        <p:spPr>
          <a:xfrm>
            <a:off x="533400" y="2211169"/>
            <a:ext cx="8077200" cy="923330"/>
          </a:xfrm>
          <a:prstGeom prst="rect">
            <a:avLst/>
          </a:prstGeom>
        </p:spPr>
        <p:txBody>
          <a:bodyPr wrap="square">
            <a:spAutoFit/>
          </a:bodyPr>
          <a:lstStyle/>
          <a:p>
            <a:r>
              <a:rPr lang="nl-NL" dirty="0" err="1"/>
              <a:t>root@master</a:t>
            </a:r>
            <a:r>
              <a:rPr lang="nl-NL" dirty="0"/>
              <a:t>:~# </a:t>
            </a:r>
            <a:r>
              <a:rPr lang="nl-NL" dirty="0" err="1">
                <a:solidFill>
                  <a:srgbClr val="7F7F7F"/>
                </a:solidFill>
              </a:rPr>
              <a:t>mkdir</a:t>
            </a:r>
            <a:r>
              <a:rPr lang="nl-NL" dirty="0">
                <a:solidFill>
                  <a:srgbClr val="7F7F7F"/>
                </a:solidFill>
              </a:rPr>
              <a:t> /</a:t>
            </a:r>
            <a:r>
              <a:rPr lang="nl-NL" dirty="0" err="1">
                <a:solidFill>
                  <a:srgbClr val="7F7F7F"/>
                </a:solidFill>
              </a:rPr>
              <a:t>srv</a:t>
            </a:r>
            <a:r>
              <a:rPr lang="nl-NL" dirty="0">
                <a:solidFill>
                  <a:srgbClr val="7F7F7F"/>
                </a:solidFill>
              </a:rPr>
              <a:t>/</a:t>
            </a:r>
            <a:r>
              <a:rPr lang="nl-NL" dirty="0" err="1">
                <a:solidFill>
                  <a:srgbClr val="7F7F7F"/>
                </a:solidFill>
              </a:rPr>
              <a:t>salt</a:t>
            </a:r>
            <a:r>
              <a:rPr lang="nl-NL" dirty="0">
                <a:solidFill>
                  <a:srgbClr val="7F7F7F"/>
                </a:solidFill>
              </a:rPr>
              <a:t> </a:t>
            </a:r>
            <a:endParaRPr lang="nl-NL" dirty="0" smtClean="0">
              <a:solidFill>
                <a:srgbClr val="7F7F7F"/>
              </a:solidFill>
            </a:endParaRPr>
          </a:p>
          <a:p>
            <a:r>
              <a:rPr lang="nl-NL" dirty="0" err="1"/>
              <a:t>root@master</a:t>
            </a:r>
            <a:r>
              <a:rPr lang="nl-NL" dirty="0"/>
              <a:t>:~# </a:t>
            </a:r>
            <a:r>
              <a:rPr lang="en-US" dirty="0">
                <a:solidFill>
                  <a:srgbClr val="7F7F7F"/>
                </a:solidFill>
              </a:rPr>
              <a:t>touch /</a:t>
            </a:r>
            <a:r>
              <a:rPr lang="en-US" dirty="0" err="1">
                <a:solidFill>
                  <a:srgbClr val="7F7F7F"/>
                </a:solidFill>
              </a:rPr>
              <a:t>srv</a:t>
            </a:r>
            <a:r>
              <a:rPr lang="en-US" dirty="0">
                <a:solidFill>
                  <a:srgbClr val="7F7F7F"/>
                </a:solidFill>
              </a:rPr>
              <a:t>/salt/</a:t>
            </a:r>
            <a:r>
              <a:rPr lang="en-US" dirty="0" err="1" smtClean="0">
                <a:solidFill>
                  <a:srgbClr val="7F7F7F"/>
                </a:solidFill>
              </a:rPr>
              <a:t>taste.sls</a:t>
            </a:r>
            <a:endParaRPr lang="en-US" dirty="0" smtClean="0">
              <a:solidFill>
                <a:srgbClr val="7F7F7F"/>
              </a:solidFill>
            </a:endParaRPr>
          </a:p>
          <a:p>
            <a:r>
              <a:rPr lang="nl-NL" dirty="0" err="1" smtClean="0"/>
              <a:t>root</a:t>
            </a:r>
            <a:r>
              <a:rPr lang="nl-NL" dirty="0" err="1"/>
              <a:t>@master</a:t>
            </a:r>
            <a:r>
              <a:rPr lang="nl-NL" dirty="0"/>
              <a:t>:~# </a:t>
            </a:r>
            <a:r>
              <a:rPr lang="en-US" dirty="0">
                <a:solidFill>
                  <a:srgbClr val="7F7F7F"/>
                </a:solidFill>
              </a:rPr>
              <a:t>touch </a:t>
            </a:r>
            <a:r>
              <a:rPr lang="en-US" dirty="0" smtClean="0">
                <a:solidFill>
                  <a:srgbClr val="7F7F7F"/>
                </a:solidFill>
              </a:rPr>
              <a:t>/</a:t>
            </a:r>
            <a:r>
              <a:rPr lang="en-US" dirty="0" err="1">
                <a:solidFill>
                  <a:srgbClr val="7F7F7F"/>
                </a:solidFill>
              </a:rPr>
              <a:t>srv</a:t>
            </a:r>
            <a:r>
              <a:rPr lang="en-US" dirty="0">
                <a:solidFill>
                  <a:srgbClr val="7F7F7F"/>
                </a:solidFill>
              </a:rPr>
              <a:t>/salt/</a:t>
            </a:r>
            <a:r>
              <a:rPr lang="en-US" dirty="0" err="1">
                <a:solidFill>
                  <a:srgbClr val="7F7F7F"/>
                </a:solidFill>
              </a:rPr>
              <a:t>index.html</a:t>
            </a:r>
            <a:r>
              <a:rPr lang="en-US" dirty="0">
                <a:solidFill>
                  <a:srgbClr val="7F7F7F"/>
                </a:solidFill>
              </a:rPr>
              <a:t> </a:t>
            </a:r>
          </a:p>
        </p:txBody>
      </p:sp>
      <p:sp>
        <p:nvSpPr>
          <p:cNvPr id="9" name="Rectangle 8"/>
          <p:cNvSpPr/>
          <p:nvPr/>
        </p:nvSpPr>
        <p:spPr>
          <a:xfrm>
            <a:off x="122901" y="3665069"/>
            <a:ext cx="8305800" cy="461665"/>
          </a:xfrm>
          <a:prstGeom prst="rect">
            <a:avLst/>
          </a:prstGeom>
        </p:spPr>
        <p:txBody>
          <a:bodyPr wrap="square">
            <a:spAutoFit/>
          </a:bodyPr>
          <a:lstStyle/>
          <a:p>
            <a:r>
              <a:rPr lang="en-US" sz="2400" dirty="0" err="1" smtClean="0">
                <a:latin typeface="Raleway"/>
                <a:cs typeface="Raleway"/>
              </a:rPr>
              <a:t>Saltstack</a:t>
            </a:r>
            <a:r>
              <a:rPr lang="en-US" sz="2400" dirty="0" smtClean="0">
                <a:latin typeface="Raleway"/>
                <a:cs typeface="Raleway"/>
              </a:rPr>
              <a:t> </a:t>
            </a:r>
            <a:r>
              <a:rPr lang="en-US" sz="2400" dirty="0" smtClean="0"/>
              <a:t>Directive Files:</a:t>
            </a:r>
            <a:endParaRPr lang="en-US" sz="2400" dirty="0"/>
          </a:p>
        </p:txBody>
      </p:sp>
      <p:sp>
        <p:nvSpPr>
          <p:cNvPr id="11" name="Rectangle 10"/>
          <p:cNvSpPr/>
          <p:nvPr/>
        </p:nvSpPr>
        <p:spPr>
          <a:xfrm>
            <a:off x="838200" y="4126734"/>
            <a:ext cx="9021099" cy="923330"/>
          </a:xfrm>
          <a:prstGeom prst="rect">
            <a:avLst/>
          </a:prstGeom>
        </p:spPr>
        <p:txBody>
          <a:bodyPr wrap="square">
            <a:spAutoFit/>
          </a:bodyPr>
          <a:lstStyle/>
          <a:p>
            <a:r>
              <a:rPr lang="en-US" dirty="0"/>
              <a:t>/</a:t>
            </a:r>
            <a:r>
              <a:rPr lang="en-US" dirty="0" err="1"/>
              <a:t>srv</a:t>
            </a:r>
            <a:r>
              <a:rPr lang="en-US" dirty="0"/>
              <a:t>/salt/</a:t>
            </a:r>
            <a:r>
              <a:rPr lang="en-US" dirty="0" err="1" smtClean="0"/>
              <a:t>taste.sls</a:t>
            </a:r>
            <a:endParaRPr lang="en-US" dirty="0" smtClean="0"/>
          </a:p>
          <a:p>
            <a:endParaRPr lang="hu-HU" dirty="0"/>
          </a:p>
          <a:p>
            <a:r>
              <a:rPr lang="en-US" dirty="0"/>
              <a:t>/</a:t>
            </a:r>
            <a:r>
              <a:rPr lang="en-US" dirty="0" err="1"/>
              <a:t>srv</a:t>
            </a:r>
            <a:r>
              <a:rPr lang="en-US" dirty="0"/>
              <a:t>/salt/</a:t>
            </a:r>
            <a:r>
              <a:rPr lang="en-US" dirty="0" err="1"/>
              <a:t>index.html</a:t>
            </a:r>
            <a:r>
              <a:rPr lang="en-US" dirty="0"/>
              <a:t> </a:t>
            </a:r>
            <a:endParaRPr lang="hu-HU" dirty="0"/>
          </a:p>
        </p:txBody>
      </p:sp>
      <p:sp>
        <p:nvSpPr>
          <p:cNvPr id="3" name="Rectangle 2"/>
          <p:cNvSpPr/>
          <p:nvPr/>
        </p:nvSpPr>
        <p:spPr>
          <a:xfrm>
            <a:off x="0" y="5044506"/>
            <a:ext cx="9220200" cy="646331"/>
          </a:xfrm>
          <a:prstGeom prst="rect">
            <a:avLst/>
          </a:prstGeom>
        </p:spPr>
        <p:txBody>
          <a:bodyPr wrap="square">
            <a:spAutoFit/>
          </a:bodyPr>
          <a:lstStyle/>
          <a:p>
            <a:r>
              <a:rPr lang="en-US" dirty="0">
                <a:solidFill>
                  <a:srgbClr val="3366FF"/>
                </a:solidFill>
              </a:rPr>
              <a:t>REF:</a:t>
            </a:r>
          </a:p>
          <a:p>
            <a:r>
              <a:rPr lang="en-US" dirty="0">
                <a:solidFill>
                  <a:srgbClr val="3366FF"/>
                </a:solidFill>
              </a:rPr>
              <a:t>   https://</a:t>
            </a:r>
            <a:r>
              <a:rPr lang="en-US" dirty="0" err="1">
                <a:solidFill>
                  <a:srgbClr val="3366FF"/>
                </a:solidFill>
              </a:rPr>
              <a:t>github.com</a:t>
            </a:r>
            <a:r>
              <a:rPr lang="en-US" dirty="0">
                <a:solidFill>
                  <a:srgbClr val="3366FF"/>
                </a:solidFill>
              </a:rPr>
              <a:t>/</a:t>
            </a:r>
            <a:r>
              <a:rPr lang="en-US" dirty="0" err="1">
                <a:solidFill>
                  <a:srgbClr val="3366FF"/>
                </a:solidFill>
              </a:rPr>
              <a:t>noahjs</a:t>
            </a:r>
            <a:r>
              <a:rPr lang="en-US" dirty="0">
                <a:solidFill>
                  <a:srgbClr val="3366FF"/>
                </a:solidFill>
              </a:rPr>
              <a:t>/</a:t>
            </a:r>
            <a:r>
              <a:rPr lang="en-US" dirty="0" err="1">
                <a:solidFill>
                  <a:srgbClr val="3366FF"/>
                </a:solidFill>
              </a:rPr>
              <a:t>azphp</a:t>
            </a:r>
            <a:r>
              <a:rPr lang="en-US" dirty="0">
                <a:solidFill>
                  <a:srgbClr val="3366FF"/>
                </a:solidFill>
              </a:rPr>
              <a:t>-</a:t>
            </a:r>
            <a:r>
              <a:rPr lang="en-US" dirty="0" err="1">
                <a:solidFill>
                  <a:srgbClr val="3366FF"/>
                </a:solidFill>
              </a:rPr>
              <a:t>configmanagement</a:t>
            </a:r>
            <a:r>
              <a:rPr lang="en-US" dirty="0">
                <a:solidFill>
                  <a:srgbClr val="3366FF"/>
                </a:solidFill>
              </a:rPr>
              <a:t>-presentation/example-code</a:t>
            </a:r>
            <a:r>
              <a:rPr lang="en-US" dirty="0" smtClean="0">
                <a:solidFill>
                  <a:srgbClr val="3366FF"/>
                </a:solidFill>
              </a:rPr>
              <a:t>/salt</a:t>
            </a:r>
            <a:endParaRPr lang="en-US" dirty="0">
              <a:solidFill>
                <a:srgbClr val="3366FF"/>
              </a:solidFill>
            </a:endParaRPr>
          </a:p>
        </p:txBody>
      </p:sp>
    </p:spTree>
    <p:extLst>
      <p:ext uri="{BB962C8B-B14F-4D97-AF65-F5344CB8AC3E}">
        <p14:creationId xmlns:p14="http://schemas.microsoft.com/office/powerpoint/2010/main" val="316820742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Saltstack</a:t>
            </a:r>
            <a:r>
              <a:rPr lang="en-US" sz="2800" dirty="0" smtClean="0">
                <a:latin typeface="Raleway"/>
                <a:cs typeface="Raleway"/>
              </a:rPr>
              <a:t> (Notes)</a:t>
            </a:r>
            <a:endParaRPr lang="en-US" sz="2800" dirty="0">
              <a:latin typeface="Raleway"/>
              <a:cs typeface="Raleway"/>
            </a:endParaRPr>
          </a:p>
        </p:txBody>
      </p:sp>
      <p:sp>
        <p:nvSpPr>
          <p:cNvPr id="10" name="Rectangle 9"/>
          <p:cNvSpPr/>
          <p:nvPr/>
        </p:nvSpPr>
        <p:spPr>
          <a:xfrm>
            <a:off x="122901" y="1438099"/>
            <a:ext cx="8305800" cy="2677656"/>
          </a:xfrm>
          <a:prstGeom prst="rect">
            <a:avLst/>
          </a:prstGeom>
        </p:spPr>
        <p:txBody>
          <a:bodyPr wrap="square">
            <a:spAutoFit/>
          </a:bodyPr>
          <a:lstStyle/>
          <a:p>
            <a:r>
              <a:rPr lang="en-US" sz="2400" dirty="0" smtClean="0"/>
              <a:t>Execution </a:t>
            </a:r>
            <a:r>
              <a:rPr lang="en-US" sz="2400" dirty="0"/>
              <a:t>Order: Sequential</a:t>
            </a:r>
          </a:p>
          <a:p>
            <a:endParaRPr lang="en-US" sz="2400" dirty="0" smtClean="0"/>
          </a:p>
          <a:p>
            <a:r>
              <a:rPr lang="en-US" sz="2400" dirty="0" smtClean="0"/>
              <a:t>Files: </a:t>
            </a:r>
            <a:r>
              <a:rPr lang="en-US" sz="2400" dirty="0"/>
              <a:t>YAML and Jinja2 </a:t>
            </a:r>
            <a:r>
              <a:rPr lang="en-US" sz="2400" dirty="0" smtClean="0"/>
              <a:t> </a:t>
            </a:r>
            <a:endParaRPr lang="en-US" sz="2400" dirty="0"/>
          </a:p>
          <a:p>
            <a:endParaRPr lang="en-US" sz="2400" dirty="0" smtClean="0"/>
          </a:p>
          <a:p>
            <a:r>
              <a:rPr lang="en-US" sz="2400" dirty="0"/>
              <a:t>Runs on </a:t>
            </a:r>
            <a:r>
              <a:rPr lang="en-US" sz="2400" dirty="0" err="1"/>
              <a:t>ZeroMQ</a:t>
            </a:r>
            <a:r>
              <a:rPr lang="en-US" sz="2400" dirty="0"/>
              <a:t> socket between all </a:t>
            </a:r>
            <a:r>
              <a:rPr lang="en-US" sz="2400" dirty="0" smtClean="0"/>
              <a:t>nodes</a:t>
            </a:r>
            <a:endParaRPr lang="en-US" sz="2400" dirty="0"/>
          </a:p>
          <a:p>
            <a:endParaRPr lang="en-US" sz="2400" dirty="0" smtClean="0"/>
          </a:p>
          <a:p>
            <a:r>
              <a:rPr lang="en-US" sz="2400" dirty="0"/>
              <a:t>Remote execution is standard and robust with Salt </a:t>
            </a:r>
          </a:p>
        </p:txBody>
      </p:sp>
    </p:spTree>
    <p:extLst>
      <p:ext uri="{BB962C8B-B14F-4D97-AF65-F5344CB8AC3E}">
        <p14:creationId xmlns:p14="http://schemas.microsoft.com/office/powerpoint/2010/main" val="210149441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99816" y="952500"/>
            <a:ext cx="9196584" cy="4876799"/>
          </a:xfrm>
          <a:prstGeom prst="rect">
            <a:avLst/>
          </a:prstGeom>
        </p:spPr>
      </p:pic>
      <p:sp>
        <p:nvSpPr>
          <p:cNvPr id="12" name="TextBox 11"/>
          <p:cNvSpPr txBox="1"/>
          <p:nvPr/>
        </p:nvSpPr>
        <p:spPr>
          <a:xfrm>
            <a:off x="350683" y="1257300"/>
            <a:ext cx="6388151" cy="2308324"/>
          </a:xfrm>
          <a:prstGeom prst="rect">
            <a:avLst/>
          </a:prstGeom>
          <a:noFill/>
        </p:spPr>
        <p:txBody>
          <a:bodyPr wrap="square" rtlCol="0">
            <a:spAutoFit/>
          </a:bodyPr>
          <a:lstStyle/>
          <a:p>
            <a:r>
              <a:rPr lang="tr-TR" sz="2400" dirty="0"/>
              <a:t>￼</a:t>
            </a:r>
            <a:r>
              <a:rPr lang="tr-TR" sz="2400" dirty="0" err="1"/>
              <a:t>root@master</a:t>
            </a:r>
            <a:r>
              <a:rPr lang="tr-TR" sz="2400" dirty="0"/>
              <a:t>:~# salt '*' </a:t>
            </a:r>
            <a:r>
              <a:rPr lang="tr-TR" sz="2400" dirty="0" err="1"/>
              <a:t>cmd.run</a:t>
            </a:r>
            <a:r>
              <a:rPr lang="tr-TR" sz="2400" dirty="0"/>
              <a:t> '</a:t>
            </a:r>
            <a:r>
              <a:rPr lang="tr-TR" sz="2400" dirty="0" err="1"/>
              <a:t>date</a:t>
            </a:r>
            <a:r>
              <a:rPr lang="tr-TR" sz="2400" dirty="0"/>
              <a:t>’</a:t>
            </a:r>
          </a:p>
          <a:p>
            <a:endParaRPr lang="tr-TR" sz="2400" dirty="0"/>
          </a:p>
          <a:p>
            <a:r>
              <a:rPr lang="tr-TR" sz="2400" dirty="0" err="1"/>
              <a:t>puppy.dev</a:t>
            </a:r>
            <a:r>
              <a:rPr lang="tr-TR" sz="2400" dirty="0"/>
              <a:t>:</a:t>
            </a:r>
          </a:p>
          <a:p>
            <a:r>
              <a:rPr lang="tr-TR" sz="2400" dirty="0"/>
              <a:t>    </a:t>
            </a:r>
            <a:r>
              <a:rPr lang="tr-TR" sz="2400" dirty="0" err="1"/>
              <a:t>Tue</a:t>
            </a:r>
            <a:r>
              <a:rPr lang="tr-TR" sz="2400" dirty="0"/>
              <a:t> </a:t>
            </a:r>
            <a:r>
              <a:rPr lang="tr-TR" sz="2400" dirty="0" err="1"/>
              <a:t>Aug</a:t>
            </a:r>
            <a:r>
              <a:rPr lang="tr-TR" sz="2400" dirty="0"/>
              <a:t>  6 08:33:45 UTC 2013</a:t>
            </a:r>
          </a:p>
          <a:p>
            <a:r>
              <a:rPr lang="tr-TR" sz="2400" dirty="0" err="1"/>
              <a:t>kitty.dev</a:t>
            </a:r>
            <a:r>
              <a:rPr lang="tr-TR" sz="2400" dirty="0"/>
              <a:t>:</a:t>
            </a:r>
          </a:p>
          <a:p>
            <a:r>
              <a:rPr lang="tr-TR" sz="2400" dirty="0"/>
              <a:t>    </a:t>
            </a:r>
            <a:r>
              <a:rPr lang="tr-TR" sz="2400" dirty="0" err="1"/>
              <a:t>Tue</a:t>
            </a:r>
            <a:r>
              <a:rPr lang="tr-TR" sz="2400" dirty="0"/>
              <a:t> </a:t>
            </a:r>
            <a:r>
              <a:rPr lang="tr-TR" sz="2400" dirty="0" err="1"/>
              <a:t>Aug</a:t>
            </a:r>
            <a:r>
              <a:rPr lang="tr-TR" sz="2400" dirty="0"/>
              <a:t>  6 08:33:45 UTC 2013</a:t>
            </a:r>
            <a:endParaRPr lang="en-US" sz="2400" dirty="0"/>
          </a:p>
        </p:txBody>
      </p:sp>
      <p:pic>
        <p:nvPicPr>
          <p:cNvPr id="13" name="Picture 12"/>
          <p:cNvPicPr>
            <a:picLocks noChangeAspect="1"/>
          </p:cNvPicPr>
          <p:nvPr/>
        </p:nvPicPr>
        <p:blipFill>
          <a:blip r:embed="rId4"/>
          <a:stretch>
            <a:fillRect/>
          </a:stretch>
        </p:blipFill>
        <p:spPr>
          <a:xfrm rot="16200000" flipV="1">
            <a:off x="-2327694" y="3274567"/>
            <a:ext cx="4772661" cy="128530"/>
          </a:xfrm>
          <a:prstGeom prst="rect">
            <a:avLst/>
          </a:prstGeom>
        </p:spPr>
      </p:pic>
      <p:sp>
        <p:nvSpPr>
          <p:cNvPr id="9" name="TextBox 8"/>
          <p:cNvSpPr txBox="1"/>
          <p:nvPr/>
        </p:nvSpPr>
        <p:spPr>
          <a:xfrm>
            <a:off x="122902" y="202408"/>
            <a:ext cx="5973098" cy="523220"/>
          </a:xfrm>
          <a:prstGeom prst="rect">
            <a:avLst/>
          </a:prstGeom>
          <a:noFill/>
        </p:spPr>
        <p:txBody>
          <a:bodyPr wrap="square" rtlCol="0">
            <a:spAutoFit/>
          </a:bodyPr>
          <a:lstStyle/>
          <a:p>
            <a:r>
              <a:rPr lang="en-US" sz="2800" dirty="0" err="1" smtClean="0">
                <a:latin typeface="Raleway"/>
                <a:cs typeface="Raleway"/>
              </a:rPr>
              <a:t>Saltstack</a:t>
            </a:r>
            <a:r>
              <a:rPr lang="en-US" sz="2800" dirty="0" smtClean="0">
                <a:latin typeface="Raleway"/>
                <a:cs typeface="Raleway"/>
              </a:rPr>
              <a:t>: Remote Execution</a:t>
            </a:r>
            <a:endParaRPr lang="en-US" sz="2800" dirty="0">
              <a:latin typeface="Raleway"/>
              <a:cs typeface="Raleway"/>
            </a:endParaRPr>
          </a:p>
        </p:txBody>
      </p:sp>
    </p:spTree>
    <p:extLst>
      <p:ext uri="{BB962C8B-B14F-4D97-AF65-F5344CB8AC3E}">
        <p14:creationId xmlns:p14="http://schemas.microsoft.com/office/powerpoint/2010/main" val="2616027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 </a:t>
            </a:r>
            <a:r>
              <a:rPr lang="en-US" sz="2800" dirty="0" err="1" smtClean="0">
                <a:latin typeface="Raleway"/>
                <a:cs typeface="Raleway"/>
              </a:rPr>
              <a:t>Ansible</a:t>
            </a:r>
            <a:endParaRPr lang="en-US" sz="2800" dirty="0">
              <a:latin typeface="Raleway"/>
              <a:cs typeface="Raleway"/>
            </a:endParaRPr>
          </a:p>
        </p:txBody>
      </p:sp>
      <p:pic>
        <p:nvPicPr>
          <p:cNvPr id="7" name="Picture 6"/>
          <p:cNvPicPr>
            <a:picLocks noChangeAspect="1"/>
          </p:cNvPicPr>
          <p:nvPr/>
        </p:nvPicPr>
        <p:blipFill>
          <a:blip r:embed="rId3"/>
          <a:stretch>
            <a:fillRect/>
          </a:stretch>
        </p:blipFill>
        <p:spPr>
          <a:xfrm>
            <a:off x="1371600" y="1333500"/>
            <a:ext cx="5296074" cy="4187172"/>
          </a:xfrm>
          <a:prstGeom prst="rect">
            <a:avLst/>
          </a:prstGeom>
        </p:spPr>
      </p:pic>
    </p:spTree>
    <p:extLst>
      <p:ext uri="{BB962C8B-B14F-4D97-AF65-F5344CB8AC3E}">
        <p14:creationId xmlns:p14="http://schemas.microsoft.com/office/powerpoint/2010/main" val="413329100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a:latin typeface="Raleway"/>
                <a:cs typeface="Raleway"/>
              </a:rPr>
              <a:t>Ansible</a:t>
            </a:r>
            <a:r>
              <a:rPr lang="en-US" sz="2800" dirty="0">
                <a:latin typeface="Raleway"/>
                <a:cs typeface="Raleway"/>
              </a:rPr>
              <a:t> </a:t>
            </a:r>
            <a:r>
              <a:rPr lang="en-US" sz="2800" dirty="0" smtClean="0">
                <a:latin typeface="Raleway"/>
                <a:cs typeface="Raleway"/>
              </a:rPr>
              <a:t>(Layout)</a:t>
            </a:r>
            <a:endParaRPr lang="en-US" sz="2800" dirty="0">
              <a:latin typeface="Raleway"/>
              <a:cs typeface="Raleway"/>
            </a:endParaRPr>
          </a:p>
        </p:txBody>
      </p:sp>
      <p:pic>
        <p:nvPicPr>
          <p:cNvPr id="3" name="Picture 2"/>
          <p:cNvPicPr>
            <a:picLocks noChangeAspect="1"/>
          </p:cNvPicPr>
          <p:nvPr/>
        </p:nvPicPr>
        <p:blipFill>
          <a:blip r:embed="rId3"/>
          <a:stretch>
            <a:fillRect/>
          </a:stretch>
        </p:blipFill>
        <p:spPr>
          <a:xfrm>
            <a:off x="2544749" y="1257300"/>
            <a:ext cx="3964517" cy="4249149"/>
          </a:xfrm>
          <a:prstGeom prst="rect">
            <a:avLst/>
          </a:prstGeom>
        </p:spPr>
      </p:pic>
    </p:spTree>
    <p:extLst>
      <p:ext uri="{BB962C8B-B14F-4D97-AF65-F5344CB8AC3E}">
        <p14:creationId xmlns:p14="http://schemas.microsoft.com/office/powerpoint/2010/main" val="30209810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smtClean="0">
                <a:latin typeface="Raleway"/>
                <a:cs typeface="Raleway"/>
              </a:rPr>
              <a:t>Ansible</a:t>
            </a:r>
            <a:r>
              <a:rPr lang="en-US" sz="2800" dirty="0" smtClean="0">
                <a:latin typeface="Raleway"/>
                <a:cs typeface="Raleway"/>
              </a:rPr>
              <a:t> (Notes)</a:t>
            </a:r>
            <a:endParaRPr lang="en-US" sz="2800" dirty="0">
              <a:latin typeface="Raleway"/>
              <a:cs typeface="Raleway"/>
            </a:endParaRPr>
          </a:p>
        </p:txBody>
      </p:sp>
      <p:sp>
        <p:nvSpPr>
          <p:cNvPr id="10" name="Rectangle 9"/>
          <p:cNvSpPr/>
          <p:nvPr/>
        </p:nvSpPr>
        <p:spPr>
          <a:xfrm>
            <a:off x="122901" y="1438099"/>
            <a:ext cx="8305800" cy="1938992"/>
          </a:xfrm>
          <a:prstGeom prst="rect">
            <a:avLst/>
          </a:prstGeom>
        </p:spPr>
        <p:txBody>
          <a:bodyPr wrap="square">
            <a:spAutoFit/>
          </a:bodyPr>
          <a:lstStyle/>
          <a:p>
            <a:r>
              <a:rPr lang="en-US" sz="2400" dirty="0"/>
              <a:t>Directives = Tasks </a:t>
            </a:r>
            <a:endParaRPr lang="en-US" sz="2400" dirty="0" smtClean="0"/>
          </a:p>
          <a:p>
            <a:endParaRPr lang="en-US" sz="2400" dirty="0"/>
          </a:p>
          <a:p>
            <a:r>
              <a:rPr lang="en-US" sz="2400" dirty="0" smtClean="0"/>
              <a:t>Directives </a:t>
            </a:r>
            <a:r>
              <a:rPr lang="en-US" sz="2400" dirty="0"/>
              <a:t>Script = Playbook </a:t>
            </a:r>
            <a:endParaRPr lang="en-US" sz="2400" dirty="0" smtClean="0"/>
          </a:p>
          <a:p>
            <a:endParaRPr lang="en-US" sz="2400" dirty="0"/>
          </a:p>
          <a:p>
            <a:r>
              <a:rPr lang="en-US" sz="2400" dirty="0" smtClean="0"/>
              <a:t>Children </a:t>
            </a:r>
            <a:r>
              <a:rPr lang="en-US" sz="2400" dirty="0"/>
              <a:t>Nodes = Hosts </a:t>
            </a:r>
          </a:p>
        </p:txBody>
      </p:sp>
    </p:spTree>
    <p:extLst>
      <p:ext uri="{BB962C8B-B14F-4D97-AF65-F5344CB8AC3E}">
        <p14:creationId xmlns:p14="http://schemas.microsoft.com/office/powerpoint/2010/main" val="157732992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a:latin typeface="Raleway"/>
                <a:cs typeface="Raleway"/>
              </a:rPr>
              <a:t>Ansible</a:t>
            </a:r>
            <a:r>
              <a:rPr lang="en-US" sz="2800" dirty="0">
                <a:latin typeface="Raleway"/>
                <a:cs typeface="Raleway"/>
              </a:rPr>
              <a:t> </a:t>
            </a:r>
          </a:p>
        </p:txBody>
      </p:sp>
      <p:sp>
        <p:nvSpPr>
          <p:cNvPr id="10" name="Rectangle 9"/>
          <p:cNvSpPr/>
          <p:nvPr/>
        </p:nvSpPr>
        <p:spPr>
          <a:xfrm>
            <a:off x="122901" y="1438099"/>
            <a:ext cx="8305800" cy="461665"/>
          </a:xfrm>
          <a:prstGeom prst="rect">
            <a:avLst/>
          </a:prstGeom>
        </p:spPr>
        <p:txBody>
          <a:bodyPr wrap="square">
            <a:spAutoFit/>
          </a:bodyPr>
          <a:lstStyle/>
          <a:p>
            <a:r>
              <a:rPr lang="en-US" sz="2400" dirty="0" smtClean="0"/>
              <a:t>1. Install Salt on Master</a:t>
            </a:r>
            <a:endParaRPr lang="en-US" sz="2400" dirty="0"/>
          </a:p>
        </p:txBody>
      </p:sp>
      <p:sp>
        <p:nvSpPr>
          <p:cNvPr id="8" name="Rectangle 7"/>
          <p:cNvSpPr/>
          <p:nvPr/>
        </p:nvSpPr>
        <p:spPr>
          <a:xfrm>
            <a:off x="125210" y="3393841"/>
            <a:ext cx="8305800" cy="461665"/>
          </a:xfrm>
          <a:prstGeom prst="rect">
            <a:avLst/>
          </a:prstGeom>
        </p:spPr>
        <p:txBody>
          <a:bodyPr wrap="square">
            <a:spAutoFit/>
          </a:bodyPr>
          <a:lstStyle/>
          <a:p>
            <a:r>
              <a:rPr lang="en-US" sz="2400" dirty="0" smtClean="0"/>
              <a:t>2. Tell Master about children, Edit: </a:t>
            </a:r>
            <a:r>
              <a:rPr lang="en-US" sz="2400" dirty="0"/>
              <a:t>/</a:t>
            </a:r>
            <a:r>
              <a:rPr lang="en-US" sz="2400" dirty="0" err="1"/>
              <a:t>etc</a:t>
            </a:r>
            <a:r>
              <a:rPr lang="en-US" sz="2400" dirty="0"/>
              <a:t>/</a:t>
            </a:r>
            <a:r>
              <a:rPr lang="en-US" sz="2400" dirty="0" err="1"/>
              <a:t>ansible</a:t>
            </a:r>
            <a:r>
              <a:rPr lang="en-US" sz="2400" dirty="0"/>
              <a:t>/hosts </a:t>
            </a:r>
          </a:p>
        </p:txBody>
      </p:sp>
      <p:pic>
        <p:nvPicPr>
          <p:cNvPr id="3" name="Picture 2" descr="Screenshot 2014-05-27 17.42.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99764"/>
            <a:ext cx="5003800" cy="1246591"/>
          </a:xfrm>
          <a:prstGeom prst="rect">
            <a:avLst/>
          </a:prstGeom>
        </p:spPr>
      </p:pic>
      <p:pic>
        <p:nvPicPr>
          <p:cNvPr id="6" name="Picture 5" descr="Screenshot 2014-05-27 17.44.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855506"/>
            <a:ext cx="1834126" cy="1289260"/>
          </a:xfrm>
          <a:prstGeom prst="rect">
            <a:avLst/>
          </a:prstGeom>
        </p:spPr>
      </p:pic>
    </p:spTree>
    <p:extLst>
      <p:ext uri="{BB962C8B-B14F-4D97-AF65-F5344CB8AC3E}">
        <p14:creationId xmlns:p14="http://schemas.microsoft.com/office/powerpoint/2010/main" val="27875479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a:latin typeface="Raleway"/>
                <a:cs typeface="Raleway"/>
              </a:rPr>
              <a:t>Ansible</a:t>
            </a:r>
            <a:r>
              <a:rPr lang="en-US" sz="2800" dirty="0">
                <a:latin typeface="Raleway"/>
                <a:cs typeface="Raleway"/>
              </a:rPr>
              <a:t> </a:t>
            </a:r>
          </a:p>
        </p:txBody>
      </p:sp>
      <p:sp>
        <p:nvSpPr>
          <p:cNvPr id="10" name="Rectangle 9"/>
          <p:cNvSpPr/>
          <p:nvPr/>
        </p:nvSpPr>
        <p:spPr>
          <a:xfrm>
            <a:off x="122901" y="1438099"/>
            <a:ext cx="8305800" cy="2677656"/>
          </a:xfrm>
          <a:prstGeom prst="rect">
            <a:avLst/>
          </a:prstGeom>
        </p:spPr>
        <p:txBody>
          <a:bodyPr wrap="square">
            <a:spAutoFit/>
          </a:bodyPr>
          <a:lstStyle/>
          <a:p>
            <a:r>
              <a:rPr lang="en-US" sz="2400" dirty="0"/>
              <a:t>3</a:t>
            </a:r>
            <a:r>
              <a:rPr lang="en-US" sz="2400" dirty="0" smtClean="0"/>
              <a:t>. Make sure Master </a:t>
            </a:r>
            <a:r>
              <a:rPr lang="en-US" sz="2400" dirty="0" err="1" smtClean="0"/>
              <a:t>ssh</a:t>
            </a:r>
            <a:r>
              <a:rPr lang="en-US" sz="2400" dirty="0" smtClean="0"/>
              <a:t> key exists on clients</a:t>
            </a:r>
          </a:p>
          <a:p>
            <a:endParaRPr lang="en-US" sz="2400" dirty="0"/>
          </a:p>
          <a:p>
            <a:r>
              <a:rPr lang="en-US" sz="2400" dirty="0" smtClean="0"/>
              <a:t>4. Write Playbook</a:t>
            </a:r>
          </a:p>
          <a:p>
            <a:r>
              <a:rPr lang="en-US" sz="2400" dirty="0"/>
              <a:t> </a:t>
            </a:r>
            <a:r>
              <a:rPr lang="en-US" sz="2400" dirty="0" smtClean="0"/>
              <a:t>    - /root/</a:t>
            </a:r>
            <a:r>
              <a:rPr lang="en-US" sz="2400" dirty="0" err="1" smtClean="0"/>
              <a:t>playbook.yml</a:t>
            </a:r>
            <a:endParaRPr lang="en-US" sz="2400" dirty="0" smtClean="0"/>
          </a:p>
          <a:p>
            <a:endParaRPr lang="en-US" sz="2400" dirty="0"/>
          </a:p>
          <a:p>
            <a:endParaRPr lang="en-US" sz="2400" dirty="0" smtClean="0"/>
          </a:p>
          <a:p>
            <a:r>
              <a:rPr lang="en-US" sz="2400" dirty="0" smtClean="0"/>
              <a:t>5</a:t>
            </a:r>
            <a:r>
              <a:rPr lang="en-US" sz="2400" dirty="0" smtClean="0"/>
              <a:t>. Run:  </a:t>
            </a:r>
            <a:endParaRPr lang="en-US" sz="2400" dirty="0"/>
          </a:p>
        </p:txBody>
      </p:sp>
      <p:pic>
        <p:nvPicPr>
          <p:cNvPr id="2" name="Picture 1" descr="Screenshot 2014-05-27 18.06.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806" y="4375073"/>
            <a:ext cx="5143500" cy="1257300"/>
          </a:xfrm>
          <a:prstGeom prst="rect">
            <a:avLst/>
          </a:prstGeom>
        </p:spPr>
      </p:pic>
      <p:sp>
        <p:nvSpPr>
          <p:cNvPr id="3" name="Rectangle 2"/>
          <p:cNvSpPr/>
          <p:nvPr/>
        </p:nvSpPr>
        <p:spPr>
          <a:xfrm>
            <a:off x="228600" y="2955821"/>
            <a:ext cx="9296400" cy="646331"/>
          </a:xfrm>
          <a:prstGeom prst="rect">
            <a:avLst/>
          </a:prstGeom>
        </p:spPr>
        <p:txBody>
          <a:bodyPr wrap="square">
            <a:spAutoFit/>
          </a:bodyPr>
          <a:lstStyle/>
          <a:p>
            <a:r>
              <a:rPr lang="en-US" dirty="0">
                <a:solidFill>
                  <a:srgbClr val="3366FF"/>
                </a:solidFill>
              </a:rPr>
              <a:t>REF:</a:t>
            </a:r>
          </a:p>
          <a:p>
            <a:r>
              <a:rPr lang="en-US" dirty="0">
                <a:solidFill>
                  <a:srgbClr val="3366FF"/>
                </a:solidFill>
              </a:rPr>
              <a:t>   https://</a:t>
            </a:r>
            <a:r>
              <a:rPr lang="en-US" dirty="0" err="1">
                <a:solidFill>
                  <a:srgbClr val="3366FF"/>
                </a:solidFill>
              </a:rPr>
              <a:t>github.com</a:t>
            </a:r>
            <a:r>
              <a:rPr lang="en-US" dirty="0">
                <a:solidFill>
                  <a:srgbClr val="3366FF"/>
                </a:solidFill>
              </a:rPr>
              <a:t>/</a:t>
            </a:r>
            <a:r>
              <a:rPr lang="en-US" dirty="0" err="1">
                <a:solidFill>
                  <a:srgbClr val="3366FF"/>
                </a:solidFill>
              </a:rPr>
              <a:t>noahjs</a:t>
            </a:r>
            <a:r>
              <a:rPr lang="en-US" dirty="0">
                <a:solidFill>
                  <a:srgbClr val="3366FF"/>
                </a:solidFill>
              </a:rPr>
              <a:t>/</a:t>
            </a:r>
            <a:r>
              <a:rPr lang="en-US" dirty="0" err="1">
                <a:solidFill>
                  <a:srgbClr val="3366FF"/>
                </a:solidFill>
              </a:rPr>
              <a:t>azphp</a:t>
            </a:r>
            <a:r>
              <a:rPr lang="en-US" dirty="0">
                <a:solidFill>
                  <a:srgbClr val="3366FF"/>
                </a:solidFill>
              </a:rPr>
              <a:t>-</a:t>
            </a:r>
            <a:r>
              <a:rPr lang="en-US" dirty="0" err="1">
                <a:solidFill>
                  <a:srgbClr val="3366FF"/>
                </a:solidFill>
              </a:rPr>
              <a:t>configmanagement</a:t>
            </a:r>
            <a:r>
              <a:rPr lang="en-US" dirty="0">
                <a:solidFill>
                  <a:srgbClr val="3366FF"/>
                </a:solidFill>
              </a:rPr>
              <a:t>-presentation/example-code</a:t>
            </a:r>
            <a:r>
              <a:rPr lang="en-US" dirty="0" smtClean="0">
                <a:solidFill>
                  <a:srgbClr val="3366FF"/>
                </a:solidFill>
              </a:rPr>
              <a:t>/</a:t>
            </a:r>
            <a:r>
              <a:rPr lang="en-US" dirty="0" err="1" smtClean="0">
                <a:solidFill>
                  <a:srgbClr val="3366FF"/>
                </a:solidFill>
              </a:rPr>
              <a:t>ansible</a:t>
            </a:r>
            <a:endParaRPr lang="en-US" dirty="0">
              <a:solidFill>
                <a:srgbClr val="3366FF"/>
              </a:solidFill>
            </a:endParaRPr>
          </a:p>
        </p:txBody>
      </p:sp>
    </p:spTree>
    <p:extLst>
      <p:ext uri="{BB962C8B-B14F-4D97-AF65-F5344CB8AC3E}">
        <p14:creationId xmlns:p14="http://schemas.microsoft.com/office/powerpoint/2010/main" val="327434543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LAMP</a:t>
            </a:r>
            <a:r>
              <a:rPr lang="en-US" sz="2800" dirty="0">
                <a:latin typeface="Raleway"/>
                <a:cs typeface="Raleway"/>
              </a:rPr>
              <a:t>: </a:t>
            </a:r>
            <a:r>
              <a:rPr lang="en-US" sz="2800" dirty="0" err="1">
                <a:latin typeface="Raleway"/>
                <a:cs typeface="Raleway"/>
              </a:rPr>
              <a:t>Ansible</a:t>
            </a:r>
            <a:r>
              <a:rPr lang="en-US" sz="2800" dirty="0">
                <a:latin typeface="Raleway"/>
                <a:cs typeface="Raleway"/>
              </a:rPr>
              <a:t> </a:t>
            </a:r>
            <a:r>
              <a:rPr lang="en-US" sz="2800" dirty="0" smtClean="0">
                <a:latin typeface="Raleway"/>
                <a:cs typeface="Raleway"/>
              </a:rPr>
              <a:t>(Notes)</a:t>
            </a:r>
            <a:endParaRPr lang="en-US" sz="2800" dirty="0">
              <a:latin typeface="Raleway"/>
              <a:cs typeface="Raleway"/>
            </a:endParaRPr>
          </a:p>
        </p:txBody>
      </p:sp>
      <p:sp>
        <p:nvSpPr>
          <p:cNvPr id="10" name="Rectangle 9"/>
          <p:cNvSpPr/>
          <p:nvPr/>
        </p:nvSpPr>
        <p:spPr>
          <a:xfrm>
            <a:off x="122901" y="1438099"/>
            <a:ext cx="8305800" cy="2677656"/>
          </a:xfrm>
          <a:prstGeom prst="rect">
            <a:avLst/>
          </a:prstGeom>
        </p:spPr>
        <p:txBody>
          <a:bodyPr wrap="square">
            <a:spAutoFit/>
          </a:bodyPr>
          <a:lstStyle/>
          <a:p>
            <a:endParaRPr lang="en-US" sz="2400" smtClean="0"/>
          </a:p>
          <a:p>
            <a:r>
              <a:rPr lang="en-US" sz="2400" smtClean="0"/>
              <a:t>Execution </a:t>
            </a:r>
            <a:r>
              <a:rPr lang="en-US" sz="2400" dirty="0"/>
              <a:t>Order: Sequential</a:t>
            </a:r>
          </a:p>
          <a:p>
            <a:endParaRPr lang="en-US" sz="2400" dirty="0" smtClean="0"/>
          </a:p>
          <a:p>
            <a:r>
              <a:rPr lang="en-US" sz="2400" dirty="0" smtClean="0"/>
              <a:t>Files: </a:t>
            </a:r>
            <a:r>
              <a:rPr lang="en-US" sz="2400" dirty="0"/>
              <a:t>YAML and Jinja2 </a:t>
            </a:r>
            <a:r>
              <a:rPr lang="en-US" sz="2400" dirty="0" smtClean="0"/>
              <a:t> </a:t>
            </a:r>
            <a:endParaRPr lang="en-US" sz="2400" dirty="0"/>
          </a:p>
          <a:p>
            <a:endParaRPr lang="en-US" sz="2400" dirty="0" smtClean="0"/>
          </a:p>
          <a:p>
            <a:r>
              <a:rPr lang="en-US" sz="2400" dirty="0"/>
              <a:t>Remote </a:t>
            </a:r>
            <a:r>
              <a:rPr lang="en-US" sz="2400" dirty="0" smtClean="0"/>
              <a:t>execution runs across SSH</a:t>
            </a:r>
          </a:p>
          <a:p>
            <a:endParaRPr lang="en-US" sz="2400" dirty="0"/>
          </a:p>
        </p:txBody>
      </p:sp>
    </p:spTree>
    <p:extLst>
      <p:ext uri="{BB962C8B-B14F-4D97-AF65-F5344CB8AC3E}">
        <p14:creationId xmlns:p14="http://schemas.microsoft.com/office/powerpoint/2010/main" val="41197594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99816" y="952500"/>
            <a:ext cx="9196584" cy="4876799"/>
          </a:xfrm>
          <a:prstGeom prst="rect">
            <a:avLst/>
          </a:prstGeom>
        </p:spPr>
      </p:pic>
      <p:sp>
        <p:nvSpPr>
          <p:cNvPr id="12" name="TextBox 11"/>
          <p:cNvSpPr txBox="1"/>
          <p:nvPr/>
        </p:nvSpPr>
        <p:spPr>
          <a:xfrm>
            <a:off x="350683" y="1257300"/>
            <a:ext cx="6388151" cy="2677656"/>
          </a:xfrm>
          <a:prstGeom prst="rect">
            <a:avLst/>
          </a:prstGeom>
          <a:noFill/>
        </p:spPr>
        <p:txBody>
          <a:bodyPr wrap="square" rtlCol="0">
            <a:spAutoFit/>
          </a:bodyPr>
          <a:lstStyle/>
          <a:p>
            <a:r>
              <a:rPr lang="en-US" sz="2400" dirty="0" err="1"/>
              <a:t>root@master</a:t>
            </a:r>
            <a:r>
              <a:rPr lang="en-US" sz="2400" dirty="0"/>
              <a:t>:~# </a:t>
            </a:r>
            <a:r>
              <a:rPr lang="en-US" sz="2400" dirty="0" err="1"/>
              <a:t>ansible</a:t>
            </a:r>
            <a:r>
              <a:rPr lang="en-US" sz="2400" dirty="0"/>
              <a:t> all </a:t>
            </a:r>
            <a:r>
              <a:rPr lang="en-US" sz="2400" dirty="0" smtClean="0"/>
              <a:t>–m </a:t>
            </a:r>
          </a:p>
          <a:p>
            <a:r>
              <a:rPr lang="en-US" sz="2400" dirty="0" smtClean="0"/>
              <a:t> command -a "date”</a:t>
            </a:r>
          </a:p>
          <a:p>
            <a:endParaRPr lang="en-US" sz="2400" dirty="0"/>
          </a:p>
          <a:p>
            <a:r>
              <a:rPr lang="en-US" sz="2400" dirty="0" err="1"/>
              <a:t>kitty.dev</a:t>
            </a:r>
            <a:r>
              <a:rPr lang="en-US" sz="2400" dirty="0"/>
              <a:t> | success | </a:t>
            </a:r>
            <a:r>
              <a:rPr lang="en-US" sz="2400" dirty="0" err="1"/>
              <a:t>rc</a:t>
            </a:r>
            <a:r>
              <a:rPr lang="en-US" sz="2400" dirty="0"/>
              <a:t>=0 &gt;&gt;</a:t>
            </a:r>
          </a:p>
          <a:p>
            <a:r>
              <a:rPr lang="en-US" sz="2400" dirty="0"/>
              <a:t>Tue Aug  6 06:23:47 UTC 2013</a:t>
            </a:r>
          </a:p>
          <a:p>
            <a:r>
              <a:rPr lang="en-US" sz="2400" dirty="0" err="1"/>
              <a:t>puppy.dev</a:t>
            </a:r>
            <a:r>
              <a:rPr lang="en-US" sz="2400" dirty="0"/>
              <a:t> | success | </a:t>
            </a:r>
            <a:r>
              <a:rPr lang="en-US" sz="2400" dirty="0" err="1"/>
              <a:t>rc</a:t>
            </a:r>
            <a:r>
              <a:rPr lang="en-US" sz="2400" dirty="0"/>
              <a:t>=0 &gt;&gt;</a:t>
            </a:r>
          </a:p>
          <a:p>
            <a:r>
              <a:rPr lang="en-US" sz="2400" dirty="0"/>
              <a:t>Tue Aug  6 06:23:47 UTC 2013</a:t>
            </a:r>
          </a:p>
        </p:txBody>
      </p:sp>
      <p:pic>
        <p:nvPicPr>
          <p:cNvPr id="13" name="Picture 12"/>
          <p:cNvPicPr>
            <a:picLocks noChangeAspect="1"/>
          </p:cNvPicPr>
          <p:nvPr/>
        </p:nvPicPr>
        <p:blipFill>
          <a:blip r:embed="rId4"/>
          <a:stretch>
            <a:fillRect/>
          </a:stretch>
        </p:blipFill>
        <p:spPr>
          <a:xfrm rot="16200000" flipV="1">
            <a:off x="-2327694" y="3274567"/>
            <a:ext cx="4772661" cy="128530"/>
          </a:xfrm>
          <a:prstGeom prst="rect">
            <a:avLst/>
          </a:prstGeom>
        </p:spPr>
      </p:pic>
      <p:sp>
        <p:nvSpPr>
          <p:cNvPr id="9" name="TextBox 8"/>
          <p:cNvSpPr txBox="1"/>
          <p:nvPr/>
        </p:nvSpPr>
        <p:spPr>
          <a:xfrm>
            <a:off x="122902" y="202408"/>
            <a:ext cx="5973098" cy="523220"/>
          </a:xfrm>
          <a:prstGeom prst="rect">
            <a:avLst/>
          </a:prstGeom>
          <a:noFill/>
        </p:spPr>
        <p:txBody>
          <a:bodyPr wrap="square" rtlCol="0">
            <a:spAutoFit/>
          </a:bodyPr>
          <a:lstStyle/>
          <a:p>
            <a:r>
              <a:rPr lang="en-US" sz="2800" dirty="0" err="1" smtClean="0">
                <a:latin typeface="Raleway"/>
                <a:cs typeface="Raleway"/>
              </a:rPr>
              <a:t>Ansible</a:t>
            </a:r>
            <a:r>
              <a:rPr lang="en-US" sz="2800" dirty="0" smtClean="0">
                <a:latin typeface="Raleway"/>
                <a:cs typeface="Raleway"/>
              </a:rPr>
              <a:t>: Remote Execution</a:t>
            </a:r>
            <a:endParaRPr lang="en-US" sz="2800" dirty="0">
              <a:latin typeface="Raleway"/>
              <a:cs typeface="Raleway"/>
            </a:endParaRPr>
          </a:p>
        </p:txBody>
      </p:sp>
    </p:spTree>
    <p:extLst>
      <p:ext uri="{BB962C8B-B14F-4D97-AF65-F5344CB8AC3E}">
        <p14:creationId xmlns:p14="http://schemas.microsoft.com/office/powerpoint/2010/main" val="88161498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flipV="1">
            <a:off x="0" y="995678"/>
            <a:ext cx="9144000" cy="111763"/>
          </a:xfrm>
          <a:prstGeom prst="rect">
            <a:avLst/>
          </a:prstGeom>
        </p:spPr>
      </p:pic>
      <p:sp>
        <p:nvSpPr>
          <p:cNvPr id="11" name="TextBox 10"/>
          <p:cNvSpPr txBox="1"/>
          <p:nvPr/>
        </p:nvSpPr>
        <p:spPr>
          <a:xfrm>
            <a:off x="122902" y="202408"/>
            <a:ext cx="6201698" cy="523220"/>
          </a:xfrm>
          <a:prstGeom prst="rect">
            <a:avLst/>
          </a:prstGeom>
          <a:noFill/>
        </p:spPr>
        <p:txBody>
          <a:bodyPr wrap="square" rtlCol="0">
            <a:spAutoFit/>
          </a:bodyPr>
          <a:lstStyle/>
          <a:p>
            <a:r>
              <a:rPr lang="en-US" sz="2800" b="1" dirty="0" smtClean="0">
                <a:latin typeface="RALEWAY"/>
                <a:cs typeface="RALEWAY"/>
              </a:rPr>
              <a:t>To:</a:t>
            </a:r>
            <a:endParaRPr lang="en-US" sz="2800" b="1" dirty="0">
              <a:latin typeface="RALEWAY"/>
              <a:cs typeface="RALEWAY"/>
            </a:endParaRPr>
          </a:p>
        </p:txBody>
      </p:sp>
      <p:sp>
        <p:nvSpPr>
          <p:cNvPr id="2" name="TextBox 1"/>
          <p:cNvSpPr txBox="1"/>
          <p:nvPr/>
        </p:nvSpPr>
        <p:spPr>
          <a:xfrm>
            <a:off x="304800" y="3009900"/>
            <a:ext cx="7924800" cy="584776"/>
          </a:xfrm>
          <a:prstGeom prst="rect">
            <a:avLst/>
          </a:prstGeom>
          <a:noFill/>
        </p:spPr>
        <p:txBody>
          <a:bodyPr wrap="square" rtlCol="0">
            <a:spAutoFit/>
          </a:bodyPr>
          <a:lstStyle/>
          <a:p>
            <a:r>
              <a:rPr lang="en-US" sz="3200" dirty="0" smtClean="0"/>
              <a:t>$ bash “Make me a webserver”</a:t>
            </a:r>
            <a:endParaRPr lang="en-US" sz="3200" dirty="0"/>
          </a:p>
        </p:txBody>
      </p:sp>
    </p:spTree>
    <p:extLst>
      <p:ext uri="{BB962C8B-B14F-4D97-AF65-F5344CB8AC3E}">
        <p14:creationId xmlns:p14="http://schemas.microsoft.com/office/powerpoint/2010/main" val="22348661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Full </a:t>
            </a:r>
            <a:r>
              <a:rPr lang="en-US" sz="2800" dirty="0" err="1" smtClean="0">
                <a:latin typeface="Raleway"/>
                <a:cs typeface="Raleway"/>
              </a:rPr>
              <a:t>Ansible</a:t>
            </a:r>
            <a:r>
              <a:rPr lang="en-US" sz="2800" dirty="0" smtClean="0">
                <a:latin typeface="Raleway"/>
                <a:cs typeface="Raleway"/>
              </a:rPr>
              <a:t> Demonstration</a:t>
            </a:r>
            <a:endParaRPr lang="en-US" sz="2800" dirty="0">
              <a:latin typeface="Raleway"/>
              <a:cs typeface="Raleway"/>
            </a:endParaRPr>
          </a:p>
        </p:txBody>
      </p:sp>
      <p:sp>
        <p:nvSpPr>
          <p:cNvPr id="10" name="Rectangle 9"/>
          <p:cNvSpPr/>
          <p:nvPr/>
        </p:nvSpPr>
        <p:spPr>
          <a:xfrm>
            <a:off x="122900" y="1438099"/>
            <a:ext cx="10011699" cy="3046988"/>
          </a:xfrm>
          <a:prstGeom prst="rect">
            <a:avLst/>
          </a:prstGeom>
        </p:spPr>
        <p:txBody>
          <a:bodyPr wrap="square">
            <a:spAutoFit/>
          </a:bodyPr>
          <a:lstStyle/>
          <a:p>
            <a:r>
              <a:rPr lang="en-US" sz="2400" dirty="0">
                <a:solidFill>
                  <a:srgbClr val="3366FF"/>
                </a:solidFill>
              </a:rPr>
              <a:t>REF:</a:t>
            </a:r>
          </a:p>
          <a:p>
            <a:r>
              <a:rPr lang="en-US" sz="2400" dirty="0">
                <a:solidFill>
                  <a:srgbClr val="3366FF"/>
                </a:solidFill>
              </a:rPr>
              <a:t>   </a:t>
            </a:r>
            <a:r>
              <a:rPr lang="en-US" sz="2400" dirty="0">
                <a:solidFill>
                  <a:srgbClr val="3366FF"/>
                </a:solidFill>
                <a:hlinkClick r:id="rId3"/>
              </a:rPr>
              <a:t>https://github.com/noahjs/azphp-configmanagement-presentation</a:t>
            </a:r>
            <a:r>
              <a:rPr lang="en-US" sz="2400" dirty="0" smtClean="0">
                <a:solidFill>
                  <a:srgbClr val="3366FF"/>
                </a:solidFill>
                <a:hlinkClick r:id="rId3"/>
              </a:rPr>
              <a:t>/full-ansible-example</a:t>
            </a:r>
            <a:endParaRPr lang="en-US" sz="2400" dirty="0" smtClean="0">
              <a:solidFill>
                <a:srgbClr val="3366FF"/>
              </a:solidFill>
            </a:endParaRPr>
          </a:p>
          <a:p>
            <a:endParaRPr lang="en-US" sz="2400" dirty="0">
              <a:solidFill>
                <a:srgbClr val="3366FF"/>
              </a:solidFill>
            </a:endParaRPr>
          </a:p>
          <a:p>
            <a:r>
              <a:rPr lang="en-US" sz="2400" dirty="0" smtClean="0">
                <a:solidFill>
                  <a:srgbClr val="3366FF"/>
                </a:solidFill>
              </a:rPr>
              <a:t>Requirements: </a:t>
            </a:r>
          </a:p>
          <a:p>
            <a:pPr marL="457200" indent="-457200">
              <a:buAutoNum type="arabicPeriod"/>
            </a:pPr>
            <a:r>
              <a:rPr lang="en-US" sz="2400" dirty="0" smtClean="0">
                <a:solidFill>
                  <a:srgbClr val="3366FF"/>
                </a:solidFill>
              </a:rPr>
              <a:t>Install </a:t>
            </a:r>
            <a:r>
              <a:rPr lang="en-US" sz="2400" dirty="0" err="1" smtClean="0">
                <a:solidFill>
                  <a:srgbClr val="3366FF"/>
                </a:solidFill>
              </a:rPr>
              <a:t>Ansible</a:t>
            </a:r>
            <a:endParaRPr lang="en-US" sz="2400" dirty="0" smtClean="0">
              <a:solidFill>
                <a:srgbClr val="3366FF"/>
              </a:solidFill>
            </a:endParaRPr>
          </a:p>
          <a:p>
            <a:pPr marL="457200" indent="-457200">
              <a:buAutoNum type="arabicPeriod"/>
            </a:pPr>
            <a:r>
              <a:rPr lang="en-US" sz="2400" dirty="0" smtClean="0">
                <a:solidFill>
                  <a:srgbClr val="3366FF"/>
                </a:solidFill>
              </a:rPr>
              <a:t>Run “</a:t>
            </a:r>
            <a:r>
              <a:rPr lang="en-US" sz="2400" dirty="0" smtClean="0"/>
              <a:t>vagrant up</a:t>
            </a:r>
            <a:r>
              <a:rPr lang="en-US" sz="2400" dirty="0" smtClean="0">
                <a:solidFill>
                  <a:srgbClr val="3366FF"/>
                </a:solidFill>
              </a:rPr>
              <a:t>” from that directory</a:t>
            </a:r>
            <a:endParaRPr lang="en-US" sz="2400" dirty="0">
              <a:solidFill>
                <a:srgbClr val="3366FF"/>
              </a:solidFill>
            </a:endParaRPr>
          </a:p>
        </p:txBody>
      </p:sp>
    </p:spTree>
    <p:extLst>
      <p:ext uri="{BB962C8B-B14F-4D97-AF65-F5344CB8AC3E}">
        <p14:creationId xmlns:p14="http://schemas.microsoft.com/office/powerpoint/2010/main" val="7922199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flipV="1">
            <a:off x="0" y="995678"/>
            <a:ext cx="9144000" cy="111763"/>
          </a:xfrm>
          <a:prstGeom prst="rect">
            <a:avLst/>
          </a:prstGeom>
        </p:spPr>
      </p:pic>
      <p:sp>
        <p:nvSpPr>
          <p:cNvPr id="11" name="TextBox 10"/>
          <p:cNvSpPr txBox="1"/>
          <p:nvPr/>
        </p:nvSpPr>
        <p:spPr>
          <a:xfrm>
            <a:off x="122902" y="202408"/>
            <a:ext cx="6201698" cy="523220"/>
          </a:xfrm>
          <a:prstGeom prst="rect">
            <a:avLst/>
          </a:prstGeom>
          <a:noFill/>
        </p:spPr>
        <p:txBody>
          <a:bodyPr wrap="square" rtlCol="0">
            <a:spAutoFit/>
          </a:bodyPr>
          <a:lstStyle/>
          <a:p>
            <a:r>
              <a:rPr lang="en-US" sz="2800" b="1" dirty="0" smtClean="0">
                <a:latin typeface="RALEWAY"/>
                <a:cs typeface="RALEWAY"/>
              </a:rPr>
              <a:t>To: (Even better)</a:t>
            </a:r>
            <a:endParaRPr lang="en-US" sz="2800" b="1" dirty="0">
              <a:latin typeface="RALEWAY"/>
              <a:cs typeface="RALEWAY"/>
            </a:endParaRPr>
          </a:p>
        </p:txBody>
      </p:sp>
      <p:sp>
        <p:nvSpPr>
          <p:cNvPr id="2" name="TextBox 1"/>
          <p:cNvSpPr txBox="1"/>
          <p:nvPr/>
        </p:nvSpPr>
        <p:spPr>
          <a:xfrm>
            <a:off x="304800" y="3009900"/>
            <a:ext cx="7924800" cy="584776"/>
          </a:xfrm>
          <a:prstGeom prst="rect">
            <a:avLst/>
          </a:prstGeom>
          <a:noFill/>
        </p:spPr>
        <p:txBody>
          <a:bodyPr wrap="square" rtlCol="0">
            <a:spAutoFit/>
          </a:bodyPr>
          <a:lstStyle/>
          <a:p>
            <a:r>
              <a:rPr lang="en-US" sz="3200" dirty="0" smtClean="0"/>
              <a:t>$ bash “Make me a webserver like last time”</a:t>
            </a:r>
            <a:endParaRPr lang="en-US" sz="3200" dirty="0"/>
          </a:p>
        </p:txBody>
      </p:sp>
    </p:spTree>
    <p:extLst>
      <p:ext uri="{BB962C8B-B14F-4D97-AF65-F5344CB8AC3E}">
        <p14:creationId xmlns:p14="http://schemas.microsoft.com/office/powerpoint/2010/main" val="37932132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flipV="1">
            <a:off x="0" y="995678"/>
            <a:ext cx="9144000" cy="111763"/>
          </a:xfrm>
          <a:prstGeom prst="rect">
            <a:avLst/>
          </a:prstGeom>
        </p:spPr>
      </p:pic>
      <p:sp>
        <p:nvSpPr>
          <p:cNvPr id="11" name="TextBox 10"/>
          <p:cNvSpPr txBox="1"/>
          <p:nvPr/>
        </p:nvSpPr>
        <p:spPr>
          <a:xfrm>
            <a:off x="122902" y="202408"/>
            <a:ext cx="6201698" cy="523220"/>
          </a:xfrm>
          <a:prstGeom prst="rect">
            <a:avLst/>
          </a:prstGeom>
          <a:noFill/>
        </p:spPr>
        <p:txBody>
          <a:bodyPr wrap="square" rtlCol="0">
            <a:spAutoFit/>
          </a:bodyPr>
          <a:lstStyle/>
          <a:p>
            <a:r>
              <a:rPr lang="en-US" sz="2800" b="1" dirty="0" smtClean="0">
                <a:latin typeface="RALEWAY"/>
                <a:cs typeface="RALEWAY"/>
              </a:rPr>
              <a:t>Solution</a:t>
            </a:r>
            <a:endParaRPr lang="en-US" sz="2800" b="1" dirty="0">
              <a:latin typeface="RALEWAY"/>
              <a:cs typeface="RALEWAY"/>
            </a:endParaRPr>
          </a:p>
        </p:txBody>
      </p:sp>
      <p:sp>
        <p:nvSpPr>
          <p:cNvPr id="2" name="TextBox 1"/>
          <p:cNvSpPr txBox="1"/>
          <p:nvPr/>
        </p:nvSpPr>
        <p:spPr>
          <a:xfrm>
            <a:off x="304800" y="1333500"/>
            <a:ext cx="4800600" cy="584776"/>
          </a:xfrm>
          <a:prstGeom prst="rect">
            <a:avLst/>
          </a:prstGeom>
          <a:noFill/>
        </p:spPr>
        <p:txBody>
          <a:bodyPr wrap="square" rtlCol="0">
            <a:spAutoFit/>
          </a:bodyPr>
          <a:lstStyle/>
          <a:p>
            <a:r>
              <a:rPr lang="en-US" sz="3200" dirty="0" smtClean="0"/>
              <a:t>Configuration Management</a:t>
            </a:r>
            <a:endParaRPr lang="en-US" sz="3200" dirty="0"/>
          </a:p>
        </p:txBody>
      </p:sp>
      <p:pic>
        <p:nvPicPr>
          <p:cNvPr id="3" name="Picture 2"/>
          <p:cNvPicPr>
            <a:picLocks noChangeAspect="1"/>
          </p:cNvPicPr>
          <p:nvPr/>
        </p:nvPicPr>
        <p:blipFill>
          <a:blip r:embed="rId3"/>
          <a:stretch>
            <a:fillRect/>
          </a:stretch>
        </p:blipFill>
        <p:spPr>
          <a:xfrm>
            <a:off x="304800" y="2324100"/>
            <a:ext cx="4004457" cy="2667000"/>
          </a:xfrm>
          <a:prstGeom prst="rect">
            <a:avLst/>
          </a:prstGeom>
        </p:spPr>
      </p:pic>
      <p:sp>
        <p:nvSpPr>
          <p:cNvPr id="7" name="Right Arrow 6"/>
          <p:cNvSpPr/>
          <p:nvPr/>
        </p:nvSpPr>
        <p:spPr>
          <a:xfrm>
            <a:off x="4495800" y="3478463"/>
            <a:ext cx="796143" cy="6208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5486400" y="2321760"/>
            <a:ext cx="3276600" cy="2687387"/>
          </a:xfrm>
          <a:prstGeom prst="rect">
            <a:avLst/>
          </a:prstGeom>
        </p:spPr>
      </p:pic>
      <p:sp>
        <p:nvSpPr>
          <p:cNvPr id="10" name="TextBox 9"/>
          <p:cNvSpPr txBox="1"/>
          <p:nvPr/>
        </p:nvSpPr>
        <p:spPr>
          <a:xfrm>
            <a:off x="2400300" y="5191779"/>
            <a:ext cx="6743700" cy="461665"/>
          </a:xfrm>
          <a:prstGeom prst="rect">
            <a:avLst/>
          </a:prstGeom>
          <a:noFill/>
        </p:spPr>
        <p:txBody>
          <a:bodyPr wrap="square" rtlCol="0">
            <a:spAutoFit/>
          </a:bodyPr>
          <a:lstStyle/>
          <a:p>
            <a:r>
              <a:rPr lang="en-US" sz="2400" dirty="0" smtClean="0"/>
              <a:t>*Maybe </a:t>
            </a:r>
            <a:r>
              <a:rPr lang="en-US" sz="2400" dirty="0"/>
              <a:t>slightly over exaggerated</a:t>
            </a:r>
          </a:p>
        </p:txBody>
      </p:sp>
      <p:sp>
        <p:nvSpPr>
          <p:cNvPr id="9" name="Rectangle 8"/>
          <p:cNvSpPr/>
          <p:nvPr/>
        </p:nvSpPr>
        <p:spPr>
          <a:xfrm>
            <a:off x="8639986" y="1943100"/>
            <a:ext cx="504014" cy="861774"/>
          </a:xfrm>
          <a:prstGeom prst="rect">
            <a:avLst/>
          </a:prstGeom>
        </p:spPr>
        <p:txBody>
          <a:bodyPr wrap="none">
            <a:spAutoFit/>
          </a:bodyPr>
          <a:lstStyle/>
          <a:p>
            <a:r>
              <a:rPr lang="en-US" sz="5000" dirty="0"/>
              <a:t>*</a:t>
            </a:r>
          </a:p>
        </p:txBody>
      </p:sp>
    </p:spTree>
    <p:extLst>
      <p:ext uri="{BB962C8B-B14F-4D97-AF65-F5344CB8AC3E}">
        <p14:creationId xmlns:p14="http://schemas.microsoft.com/office/powerpoint/2010/main" val="1263647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The Options</a:t>
            </a:r>
            <a:endParaRPr lang="en-US" sz="2800" dirty="0">
              <a:latin typeface="Raleway"/>
              <a:cs typeface="Raleway"/>
            </a:endParaRPr>
          </a:p>
        </p:txBody>
      </p:sp>
      <p:pic>
        <p:nvPicPr>
          <p:cNvPr id="8" name="Picture 7"/>
          <p:cNvPicPr>
            <a:picLocks noChangeAspect="1"/>
          </p:cNvPicPr>
          <p:nvPr/>
        </p:nvPicPr>
        <p:blipFill>
          <a:blip r:embed="rId3"/>
          <a:stretch>
            <a:fillRect/>
          </a:stretch>
        </p:blipFill>
        <p:spPr>
          <a:xfrm>
            <a:off x="3175000" y="4317019"/>
            <a:ext cx="2997200" cy="1264443"/>
          </a:xfrm>
          <a:prstGeom prst="rect">
            <a:avLst/>
          </a:prstGeom>
        </p:spPr>
      </p:pic>
      <p:pic>
        <p:nvPicPr>
          <p:cNvPr id="9" name="Picture 8"/>
          <p:cNvPicPr>
            <a:picLocks noChangeAspect="1"/>
          </p:cNvPicPr>
          <p:nvPr/>
        </p:nvPicPr>
        <p:blipFill>
          <a:blip r:embed="rId4"/>
          <a:stretch>
            <a:fillRect/>
          </a:stretch>
        </p:blipFill>
        <p:spPr>
          <a:xfrm>
            <a:off x="-4188" y="3091191"/>
            <a:ext cx="2908873" cy="2299807"/>
          </a:xfrm>
          <a:prstGeom prst="rect">
            <a:avLst/>
          </a:prstGeom>
        </p:spPr>
      </p:pic>
      <p:pic>
        <p:nvPicPr>
          <p:cNvPr id="11" name="Picture 10"/>
          <p:cNvPicPr>
            <a:picLocks noChangeAspect="1"/>
          </p:cNvPicPr>
          <p:nvPr/>
        </p:nvPicPr>
        <p:blipFill>
          <a:blip r:embed="rId5"/>
          <a:stretch>
            <a:fillRect/>
          </a:stretch>
        </p:blipFill>
        <p:spPr>
          <a:xfrm>
            <a:off x="122901" y="1257300"/>
            <a:ext cx="2799680" cy="1752600"/>
          </a:xfrm>
          <a:prstGeom prst="rect">
            <a:avLst/>
          </a:prstGeom>
        </p:spPr>
      </p:pic>
      <p:pic>
        <p:nvPicPr>
          <p:cNvPr id="12" name="Picture 11"/>
          <p:cNvPicPr>
            <a:picLocks noChangeAspect="1"/>
          </p:cNvPicPr>
          <p:nvPr/>
        </p:nvPicPr>
        <p:blipFill>
          <a:blip r:embed="rId6"/>
          <a:stretch>
            <a:fillRect/>
          </a:stretch>
        </p:blipFill>
        <p:spPr>
          <a:xfrm>
            <a:off x="3022600" y="3286614"/>
            <a:ext cx="3352800" cy="790086"/>
          </a:xfrm>
          <a:prstGeom prst="rect">
            <a:avLst/>
          </a:prstGeom>
        </p:spPr>
      </p:pic>
      <p:pic>
        <p:nvPicPr>
          <p:cNvPr id="13" name="Picture 12"/>
          <p:cNvPicPr>
            <a:picLocks noChangeAspect="1"/>
          </p:cNvPicPr>
          <p:nvPr/>
        </p:nvPicPr>
        <p:blipFill>
          <a:blip r:embed="rId7"/>
          <a:stretch>
            <a:fillRect/>
          </a:stretch>
        </p:blipFill>
        <p:spPr>
          <a:xfrm>
            <a:off x="3048000" y="1448468"/>
            <a:ext cx="5410200" cy="1413415"/>
          </a:xfrm>
          <a:prstGeom prst="rect">
            <a:avLst/>
          </a:prstGeom>
        </p:spPr>
      </p:pic>
      <p:pic>
        <p:nvPicPr>
          <p:cNvPr id="14" name="Picture 13"/>
          <p:cNvPicPr>
            <a:picLocks noChangeAspect="1"/>
          </p:cNvPicPr>
          <p:nvPr/>
        </p:nvPicPr>
        <p:blipFill>
          <a:blip r:embed="rId8"/>
          <a:stretch>
            <a:fillRect/>
          </a:stretch>
        </p:blipFill>
        <p:spPr>
          <a:xfrm>
            <a:off x="6408821" y="3467100"/>
            <a:ext cx="2438400" cy="1923898"/>
          </a:xfrm>
          <a:prstGeom prst="rect">
            <a:avLst/>
          </a:prstGeom>
        </p:spPr>
      </p:pic>
    </p:spTree>
    <p:extLst>
      <p:ext uri="{BB962C8B-B14F-4D97-AF65-F5344CB8AC3E}">
        <p14:creationId xmlns:p14="http://schemas.microsoft.com/office/powerpoint/2010/main" val="28647715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60083" y="529195"/>
            <a:ext cx="184666" cy="369332"/>
          </a:xfrm>
          <a:prstGeom prst="rect">
            <a:avLst/>
          </a:prstGeom>
          <a:noFill/>
        </p:spPr>
        <p:txBody>
          <a:bodyPr wrap="none" rtlCol="0">
            <a:spAutoFit/>
          </a:bodyPr>
          <a:lstStyle/>
          <a:p>
            <a:endParaRPr lang="en-US" dirty="0"/>
          </a:p>
        </p:txBody>
      </p:sp>
      <p:sp>
        <p:nvSpPr>
          <p:cNvPr id="34" name="TextBox 33"/>
          <p:cNvSpPr txBox="1"/>
          <p:nvPr/>
        </p:nvSpPr>
        <p:spPr>
          <a:xfrm>
            <a:off x="2360083" y="529195"/>
            <a:ext cx="184666" cy="369332"/>
          </a:xfrm>
          <a:prstGeom prst="rect">
            <a:avLst/>
          </a:prstGeom>
          <a:noFill/>
        </p:spPr>
        <p:txBody>
          <a:bodyPr wrap="none" rtlCol="0">
            <a:spAutoFit/>
          </a:bodyPr>
          <a:lstStyle/>
          <a:p>
            <a:endParaRPr lang="en-US" dirty="0"/>
          </a:p>
        </p:txBody>
      </p:sp>
      <p:pic>
        <p:nvPicPr>
          <p:cNvPr id="39" name="Picture 38"/>
          <p:cNvPicPr>
            <a:picLocks noChangeAspect="1"/>
          </p:cNvPicPr>
          <p:nvPr/>
        </p:nvPicPr>
        <p:blipFill>
          <a:blip r:embed="rId2"/>
          <a:stretch>
            <a:fillRect/>
          </a:stretch>
        </p:blipFill>
        <p:spPr>
          <a:xfrm flipV="1">
            <a:off x="0" y="995678"/>
            <a:ext cx="9144000" cy="111763"/>
          </a:xfrm>
          <a:prstGeom prst="rect">
            <a:avLst/>
          </a:prstGeom>
        </p:spPr>
      </p:pic>
      <p:sp>
        <p:nvSpPr>
          <p:cNvPr id="42" name="TextBox 41"/>
          <p:cNvSpPr txBox="1"/>
          <p:nvPr/>
        </p:nvSpPr>
        <p:spPr>
          <a:xfrm>
            <a:off x="122901" y="202408"/>
            <a:ext cx="5343405" cy="523220"/>
          </a:xfrm>
          <a:prstGeom prst="rect">
            <a:avLst/>
          </a:prstGeom>
          <a:noFill/>
        </p:spPr>
        <p:txBody>
          <a:bodyPr wrap="square" rtlCol="0">
            <a:spAutoFit/>
          </a:bodyPr>
          <a:lstStyle/>
          <a:p>
            <a:r>
              <a:rPr lang="en-US" sz="2800" dirty="0" smtClean="0">
                <a:latin typeface="Raleway"/>
                <a:cs typeface="Raleway"/>
              </a:rPr>
              <a:t>Timeline</a:t>
            </a:r>
            <a:endParaRPr lang="en-US" sz="2800" dirty="0">
              <a:latin typeface="Raleway"/>
              <a:cs typeface="Raleway"/>
            </a:endParaRPr>
          </a:p>
        </p:txBody>
      </p:sp>
      <p:pic>
        <p:nvPicPr>
          <p:cNvPr id="6" name="Picture 5"/>
          <p:cNvPicPr>
            <a:picLocks noChangeAspect="1"/>
          </p:cNvPicPr>
          <p:nvPr/>
        </p:nvPicPr>
        <p:blipFill>
          <a:blip r:embed="rId3"/>
          <a:stretch>
            <a:fillRect/>
          </a:stretch>
        </p:blipFill>
        <p:spPr>
          <a:xfrm>
            <a:off x="914400" y="1562100"/>
            <a:ext cx="7061200" cy="3886200"/>
          </a:xfrm>
          <a:prstGeom prst="rect">
            <a:avLst/>
          </a:prstGeom>
        </p:spPr>
      </p:pic>
    </p:spTree>
    <p:extLst>
      <p:ext uri="{BB962C8B-B14F-4D97-AF65-F5344CB8AC3E}">
        <p14:creationId xmlns:p14="http://schemas.microsoft.com/office/powerpoint/2010/main" val="28287715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12113</TotalTime>
  <Words>1467</Words>
  <Application>Microsoft Macintosh PowerPoint</Application>
  <PresentationFormat>On-screen Show (16:10)</PresentationFormat>
  <Paragraphs>232</Paragraphs>
  <Slides>50</Slides>
  <Notes>3</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 Ansible has the lowest learning curve of all the CM tools, so if you found this chapter at all challenging, you should use Ansible and not even consider the other tools.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Sean Safahi</dc:creator>
  <cp:keywords/>
  <dc:description/>
  <cp:lastModifiedBy>Noah Spirakus</cp:lastModifiedBy>
  <cp:revision>285</cp:revision>
  <dcterms:created xsi:type="dcterms:W3CDTF">2013-10-15T18:34:38Z</dcterms:created>
  <dcterms:modified xsi:type="dcterms:W3CDTF">2014-05-28T17:16:48Z</dcterms:modified>
  <cp:category/>
</cp:coreProperties>
</file>